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28"/>
  </p:notesMasterIdLst>
  <p:sldIdLst>
    <p:sldId id="258" r:id="rId2"/>
    <p:sldId id="292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86" r:id="rId23"/>
    <p:sldId id="287" r:id="rId24"/>
    <p:sldId id="288" r:id="rId25"/>
    <p:sldId id="289" r:id="rId26"/>
    <p:sldId id="291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47" d="100"/>
          <a:sy n="47" d="100"/>
        </p:scale>
        <p:origin x="1272" y="5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94D893ED-CC12-43D6-BF9B-F65DA647CA4A}" type="datetimeFigureOut">
              <a:rPr lang="en-US"/>
              <a:pPr>
                <a:defRPr/>
              </a:pPr>
              <a:t>5/28/2024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9E120885-91B3-4156-85A8-B04F4EB844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3207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7B729D0-8C92-46E6-9749-503EC7BBC55E}" type="slidenum">
              <a:rPr lang="en-US"/>
              <a:pPr eaLnBrk="1" hangingPunct="1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660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883D75-88B6-4081-94B1-42E420658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450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60DAD5-0573-4DAA-BAD6-A6FA50758A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251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949D8B-4BB2-40E6-8F0F-724078063E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902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CF796F-2263-4A23-A945-F137E339E0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277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91F9F-1702-456D-A14C-1A14D037A8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664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3D76D-29EE-48A6-AAD9-338782AA82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001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444B69-078A-4EF5-908A-271466E1CB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129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247C3-1754-4053-9A9E-D389B997F0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48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296F8D-E463-4916-9BE8-7A8C0B1DB7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09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197F1-2AD2-4522-81FE-2FF74E278B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879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AD7CB8-88DB-4EDD-84C7-04D9D6150E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967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20000"/>
                <a:lumOff val="80000"/>
              </a:schemeClr>
            </a:gs>
            <a:gs pos="38000">
              <a:schemeClr val="bg1"/>
            </a:gs>
            <a:gs pos="65000">
              <a:schemeClr val="bg1"/>
            </a:gs>
            <a:gs pos="100000">
              <a:schemeClr val="accent2">
                <a:lumMod val="20000"/>
                <a:lumOff val="80000"/>
              </a:schemeClr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</a:defRPr>
            </a:lvl1pPr>
          </a:lstStyle>
          <a:p>
            <a:pPr>
              <a:defRPr/>
            </a:pPr>
            <a:fld id="{60747843-A2C6-4C6B-919F-7C1FAB173C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5.png"/><Relationship Id="rId4" Type="http://schemas.openxmlformats.org/officeDocument/2006/relationships/oleObject" Target="../embeddings/oleObject2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8.wmf"/><Relationship Id="rId4" Type="http://schemas.openxmlformats.org/officeDocument/2006/relationships/oleObject" Target="../embeddings/oleObject3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21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4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2.png"/><Relationship Id="rId4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3267517" y="4500686"/>
            <a:ext cx="258718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Eberhard O. Voit</a:t>
            </a:r>
          </a:p>
          <a:p>
            <a:pPr algn="ctr">
              <a:defRPr/>
            </a:pPr>
            <a:r>
              <a:rPr lang="en-US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Georgia Tech</a:t>
            </a:r>
          </a:p>
        </p:txBody>
      </p:sp>
      <p:grpSp>
        <p:nvGrpSpPr>
          <p:cNvPr id="2052" name="Group 3"/>
          <p:cNvGrpSpPr>
            <a:grpSpLocks/>
          </p:cNvGrpSpPr>
          <p:nvPr/>
        </p:nvGrpSpPr>
        <p:grpSpPr bwMode="auto">
          <a:xfrm>
            <a:off x="784225" y="1803523"/>
            <a:ext cx="7607300" cy="2012950"/>
            <a:chOff x="1154772" y="2243138"/>
            <a:chExt cx="7608228" cy="2012394"/>
          </a:xfrm>
        </p:grpSpPr>
        <p:sp>
          <p:nvSpPr>
            <p:cNvPr id="15" name="Rectangle 14"/>
            <p:cNvSpPr/>
            <p:nvPr/>
          </p:nvSpPr>
          <p:spPr>
            <a:xfrm>
              <a:off x="1154772" y="2319317"/>
              <a:ext cx="2306919" cy="187114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571242" y="2243138"/>
              <a:ext cx="5191758" cy="141883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pic>
          <p:nvPicPr>
            <p:cNvPr id="2056" name="Picture 1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8437" y="2383972"/>
              <a:ext cx="2140423" cy="17474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7" name="Picture 1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7600" y="2310121"/>
              <a:ext cx="5018314" cy="13148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3571242" y="3733389"/>
              <a:ext cx="5191758" cy="5221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59" name="TextBox 1"/>
            <p:cNvSpPr txBox="1">
              <a:spLocks noChangeArrowheads="1"/>
            </p:cNvSpPr>
            <p:nvPr/>
          </p:nvSpPr>
          <p:spPr bwMode="auto">
            <a:xfrm>
              <a:off x="3805311" y="3810000"/>
              <a:ext cx="462184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/>
                <a:t>Copyright: António E.N. Ferreira 2001-2012</a:t>
              </a:r>
            </a:p>
          </p:txBody>
        </p:sp>
      </p:grpSp>
      <p:sp>
        <p:nvSpPr>
          <p:cNvPr id="2053" name="TextBox 4"/>
          <p:cNvSpPr txBox="1">
            <a:spLocks noChangeArrowheads="1"/>
          </p:cNvSpPr>
          <p:nvPr/>
        </p:nvSpPr>
        <p:spPr bwMode="auto">
          <a:xfrm>
            <a:off x="2411413" y="762000"/>
            <a:ext cx="43481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 Introduction to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62" b="5321"/>
          <a:stretch>
            <a:fillRect/>
          </a:stretch>
        </p:blipFill>
        <p:spPr bwMode="auto">
          <a:xfrm>
            <a:off x="344488" y="892175"/>
            <a:ext cx="8534400" cy="581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3" name="Text Box 3"/>
          <p:cNvSpPr txBox="1">
            <a:spLocks noChangeArrowheads="1"/>
          </p:cNvSpPr>
          <p:nvPr/>
        </p:nvSpPr>
        <p:spPr bwMode="auto">
          <a:xfrm rot="20949312">
            <a:off x="2800515" y="1354415"/>
            <a:ext cx="4365298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dirty="0">
                <a:latin typeface="Times New Roman" pitchFamily="18" charset="0"/>
              </a:rPr>
              <a:t>Save each result under a new name; load; tile</a:t>
            </a:r>
            <a:endParaRPr lang="en-US" sz="1600" dirty="0">
              <a:latin typeface="Times New Roman" pitchFamily="18" charset="0"/>
            </a:endParaRPr>
          </a:p>
        </p:txBody>
      </p:sp>
      <p:sp>
        <p:nvSpPr>
          <p:cNvPr id="10244" name="Freeform 4"/>
          <p:cNvSpPr>
            <a:spLocks/>
          </p:cNvSpPr>
          <p:nvPr/>
        </p:nvSpPr>
        <p:spPr bwMode="auto">
          <a:xfrm>
            <a:off x="5233988" y="2525713"/>
            <a:ext cx="1677987" cy="522287"/>
          </a:xfrm>
          <a:custGeom>
            <a:avLst/>
            <a:gdLst>
              <a:gd name="T0" fmla="*/ 1578764 w 761"/>
              <a:gd name="T1" fmla="*/ 46467 h 281"/>
              <a:gd name="T2" fmla="*/ 657083 w 761"/>
              <a:gd name="T3" fmla="*/ 13011 h 281"/>
              <a:gd name="T4" fmla="*/ 443201 w 761"/>
              <a:gd name="T5" fmla="*/ 5576 h 281"/>
              <a:gd name="T6" fmla="*/ 308697 w 761"/>
              <a:gd name="T7" fmla="*/ 18587 h 281"/>
              <a:gd name="T8" fmla="*/ 158758 w 761"/>
              <a:gd name="T9" fmla="*/ 53902 h 281"/>
              <a:gd name="T10" fmla="*/ 231523 w 761"/>
              <a:gd name="T11" fmla="*/ 39032 h 281"/>
              <a:gd name="T12" fmla="*/ 105839 w 761"/>
              <a:gd name="T13" fmla="*/ 76206 h 281"/>
              <a:gd name="T14" fmla="*/ 19845 w 761"/>
              <a:gd name="T15" fmla="*/ 135683 h 281"/>
              <a:gd name="T16" fmla="*/ 0 w 761"/>
              <a:gd name="T17" fmla="*/ 170998 h 281"/>
              <a:gd name="T18" fmla="*/ 15435 w 761"/>
              <a:gd name="T19" fmla="*/ 221182 h 281"/>
              <a:gd name="T20" fmla="*/ 105839 w 761"/>
              <a:gd name="T21" fmla="*/ 321551 h 281"/>
              <a:gd name="T22" fmla="*/ 61739 w 761"/>
              <a:gd name="T23" fmla="*/ 276943 h 281"/>
              <a:gd name="T24" fmla="*/ 167578 w 761"/>
              <a:gd name="T25" fmla="*/ 388463 h 281"/>
              <a:gd name="T26" fmla="*/ 291057 w 761"/>
              <a:gd name="T27" fmla="*/ 440506 h 281"/>
              <a:gd name="T28" fmla="*/ 458635 w 761"/>
              <a:gd name="T29" fmla="*/ 470245 h 281"/>
              <a:gd name="T30" fmla="*/ 608574 w 761"/>
              <a:gd name="T31" fmla="*/ 499984 h 281"/>
              <a:gd name="T32" fmla="*/ 846711 w 761"/>
              <a:gd name="T33" fmla="*/ 514853 h 281"/>
              <a:gd name="T34" fmla="*/ 1100284 w 761"/>
              <a:gd name="T35" fmla="*/ 522288 h 281"/>
              <a:gd name="T36" fmla="*/ 1214943 w 761"/>
              <a:gd name="T37" fmla="*/ 518571 h 281"/>
              <a:gd name="T38" fmla="*/ 1422211 w 761"/>
              <a:gd name="T39" fmla="*/ 492549 h 281"/>
              <a:gd name="T40" fmla="*/ 1596404 w 761"/>
              <a:gd name="T41" fmla="*/ 451658 h 281"/>
              <a:gd name="T42" fmla="*/ 1640503 w 761"/>
              <a:gd name="T43" fmla="*/ 381029 h 281"/>
              <a:gd name="T44" fmla="*/ 1658143 w 761"/>
              <a:gd name="T45" fmla="*/ 299247 h 281"/>
              <a:gd name="T46" fmla="*/ 1677988 w 761"/>
              <a:gd name="T47" fmla="*/ 293671 h 281"/>
              <a:gd name="T48" fmla="*/ 1649323 w 761"/>
              <a:gd name="T49" fmla="*/ 247204 h 281"/>
              <a:gd name="T50" fmla="*/ 1556714 w 761"/>
              <a:gd name="T51" fmla="*/ 156129 h 281"/>
              <a:gd name="T52" fmla="*/ 1464105 w 761"/>
              <a:gd name="T53" fmla="*/ 113379 h 281"/>
              <a:gd name="T54" fmla="*/ 1307552 w 761"/>
              <a:gd name="T55" fmla="*/ 66912 h 281"/>
              <a:gd name="T56" fmla="*/ 1184073 w 761"/>
              <a:gd name="T57" fmla="*/ 46467 h 281"/>
              <a:gd name="T58" fmla="*/ 1082644 w 761"/>
              <a:gd name="T59" fmla="*/ 24163 h 281"/>
              <a:gd name="T60" fmla="*/ 981215 w 761"/>
              <a:gd name="T61" fmla="*/ 13011 h 281"/>
              <a:gd name="T62" fmla="*/ 795997 w 761"/>
              <a:gd name="T63" fmla="*/ 0 h 281"/>
              <a:gd name="T64" fmla="*/ 657083 w 761"/>
              <a:gd name="T65" fmla="*/ 13011 h 281"/>
              <a:gd name="T66" fmla="*/ 502735 w 761"/>
              <a:gd name="T67" fmla="*/ 98510 h 28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761" h="281">
                <a:moveTo>
                  <a:pt x="716" y="25"/>
                </a:moveTo>
                <a:lnTo>
                  <a:pt x="298" y="7"/>
                </a:lnTo>
                <a:lnTo>
                  <a:pt x="201" y="3"/>
                </a:lnTo>
                <a:lnTo>
                  <a:pt x="140" y="10"/>
                </a:lnTo>
                <a:lnTo>
                  <a:pt x="72" y="29"/>
                </a:lnTo>
                <a:lnTo>
                  <a:pt x="105" y="21"/>
                </a:lnTo>
                <a:lnTo>
                  <a:pt x="48" y="41"/>
                </a:lnTo>
                <a:lnTo>
                  <a:pt x="9" y="73"/>
                </a:lnTo>
                <a:lnTo>
                  <a:pt x="0" y="92"/>
                </a:lnTo>
                <a:lnTo>
                  <a:pt x="7" y="119"/>
                </a:lnTo>
                <a:lnTo>
                  <a:pt x="48" y="173"/>
                </a:lnTo>
                <a:lnTo>
                  <a:pt x="28" y="149"/>
                </a:lnTo>
                <a:lnTo>
                  <a:pt x="76" y="209"/>
                </a:lnTo>
                <a:lnTo>
                  <a:pt x="132" y="237"/>
                </a:lnTo>
                <a:lnTo>
                  <a:pt x="208" y="253"/>
                </a:lnTo>
                <a:lnTo>
                  <a:pt x="276" y="269"/>
                </a:lnTo>
                <a:lnTo>
                  <a:pt x="384" y="277"/>
                </a:lnTo>
                <a:lnTo>
                  <a:pt x="499" y="281"/>
                </a:lnTo>
                <a:lnTo>
                  <a:pt x="551" y="279"/>
                </a:lnTo>
                <a:lnTo>
                  <a:pt x="645" y="265"/>
                </a:lnTo>
                <a:lnTo>
                  <a:pt x="724" y="243"/>
                </a:lnTo>
                <a:lnTo>
                  <a:pt x="744" y="205"/>
                </a:lnTo>
                <a:lnTo>
                  <a:pt x="752" y="161"/>
                </a:lnTo>
                <a:lnTo>
                  <a:pt x="761" y="158"/>
                </a:lnTo>
                <a:lnTo>
                  <a:pt x="748" y="133"/>
                </a:lnTo>
                <a:lnTo>
                  <a:pt x="706" y="84"/>
                </a:lnTo>
                <a:lnTo>
                  <a:pt x="664" y="61"/>
                </a:lnTo>
                <a:lnTo>
                  <a:pt x="593" y="36"/>
                </a:lnTo>
                <a:lnTo>
                  <a:pt x="537" y="25"/>
                </a:lnTo>
                <a:lnTo>
                  <a:pt x="491" y="13"/>
                </a:lnTo>
                <a:lnTo>
                  <a:pt x="445" y="7"/>
                </a:lnTo>
                <a:lnTo>
                  <a:pt x="361" y="0"/>
                </a:lnTo>
                <a:lnTo>
                  <a:pt x="298" y="7"/>
                </a:lnTo>
                <a:lnTo>
                  <a:pt x="228" y="53"/>
                </a:lnTo>
              </a:path>
            </a:pathLst>
          </a:custGeom>
          <a:noFill/>
          <a:ln w="57150" cmpd="sng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45" name="Line 5"/>
          <p:cNvSpPr>
            <a:spLocks noChangeShapeType="1"/>
          </p:cNvSpPr>
          <p:nvPr/>
        </p:nvSpPr>
        <p:spPr bwMode="auto">
          <a:xfrm flipH="1">
            <a:off x="6906758" y="2623685"/>
            <a:ext cx="406400" cy="177800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7239000" y="1939925"/>
            <a:ext cx="1752600" cy="830997"/>
          </a:xfrm>
          <a:prstGeom prst="rect">
            <a:avLst/>
          </a:prstGeom>
          <a:solidFill>
            <a:srgbClr val="FFFFCC"/>
          </a:solidFill>
          <a:ln w="38100">
            <a:solidFill>
              <a:srgbClr val="00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sz="1600" dirty="0">
                <a:latin typeface="Times New Roman" pitchFamily="18" charset="0"/>
              </a:rPr>
              <a:t>Results can be selected and</a:t>
            </a:r>
          </a:p>
          <a:p>
            <a:pPr algn="ctr"/>
            <a:r>
              <a:rPr lang="en-US" sz="1600" dirty="0">
                <a:latin typeface="Times New Roman" pitchFamily="18" charset="0"/>
              </a:rPr>
              <a:t>right-click copied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455170" y="4911725"/>
            <a:ext cx="1043876" cy="1077218"/>
          </a:xfrm>
          <a:prstGeom prst="rect">
            <a:avLst/>
          </a:prstGeom>
          <a:solidFill>
            <a:srgbClr val="FFFFCC"/>
          </a:solidFill>
          <a:ln w="38100">
            <a:solidFill>
              <a:srgbClr val="00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sz="1600" dirty="0">
                <a:latin typeface="Times New Roman" pitchFamily="18" charset="0"/>
              </a:rPr>
              <a:t>Copied</a:t>
            </a:r>
          </a:p>
          <a:p>
            <a:pPr algn="ctr"/>
            <a:r>
              <a:rPr lang="en-US" sz="1600" dirty="0">
                <a:latin typeface="Times New Roman" pitchFamily="18" charset="0"/>
              </a:rPr>
              <a:t>with</a:t>
            </a:r>
          </a:p>
          <a:p>
            <a:pPr algn="ctr"/>
            <a:r>
              <a:rPr lang="en-US" sz="1600" dirty="0">
                <a:latin typeface="Times New Roman" pitchFamily="18" charset="0"/>
              </a:rPr>
              <a:t>right-click</a:t>
            </a:r>
          </a:p>
          <a:p>
            <a:pPr algn="ctr"/>
            <a:r>
              <a:rPr lang="en-US" sz="1600" dirty="0">
                <a:latin typeface="Times New Roman" pitchFamily="18" charset="0"/>
              </a:rPr>
              <a:t>“Copy”</a:t>
            </a:r>
          </a:p>
        </p:txBody>
      </p:sp>
      <p:sp>
        <p:nvSpPr>
          <p:cNvPr id="10248" name="TextBox 9"/>
          <p:cNvSpPr txBox="1">
            <a:spLocks noChangeArrowheads="1"/>
          </p:cNvSpPr>
          <p:nvPr/>
        </p:nvSpPr>
        <p:spPr bwMode="auto">
          <a:xfrm>
            <a:off x="2678113" y="304800"/>
            <a:ext cx="37877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b="1"/>
              <a:t>Display Options for Comparison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" y="838200"/>
            <a:ext cx="7867650" cy="586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67" name="Freeform 3"/>
          <p:cNvSpPr>
            <a:spLocks/>
          </p:cNvSpPr>
          <p:nvPr/>
        </p:nvSpPr>
        <p:spPr bwMode="auto">
          <a:xfrm>
            <a:off x="2971800" y="3097213"/>
            <a:ext cx="1208088" cy="446087"/>
          </a:xfrm>
          <a:custGeom>
            <a:avLst/>
            <a:gdLst>
              <a:gd name="T0" fmla="*/ 1136650 w 761"/>
              <a:gd name="T1" fmla="*/ 39687 h 281"/>
              <a:gd name="T2" fmla="*/ 473075 w 761"/>
              <a:gd name="T3" fmla="*/ 11112 h 281"/>
              <a:gd name="T4" fmla="*/ 319088 w 761"/>
              <a:gd name="T5" fmla="*/ 4762 h 281"/>
              <a:gd name="T6" fmla="*/ 222250 w 761"/>
              <a:gd name="T7" fmla="*/ 15875 h 281"/>
              <a:gd name="T8" fmla="*/ 114300 w 761"/>
              <a:gd name="T9" fmla="*/ 46037 h 281"/>
              <a:gd name="T10" fmla="*/ 166688 w 761"/>
              <a:gd name="T11" fmla="*/ 33337 h 281"/>
              <a:gd name="T12" fmla="*/ 76200 w 761"/>
              <a:gd name="T13" fmla="*/ 65087 h 281"/>
              <a:gd name="T14" fmla="*/ 14288 w 761"/>
              <a:gd name="T15" fmla="*/ 115887 h 281"/>
              <a:gd name="T16" fmla="*/ 0 w 761"/>
              <a:gd name="T17" fmla="*/ 146050 h 281"/>
              <a:gd name="T18" fmla="*/ 11113 w 761"/>
              <a:gd name="T19" fmla="*/ 188912 h 281"/>
              <a:gd name="T20" fmla="*/ 76200 w 761"/>
              <a:gd name="T21" fmla="*/ 274637 h 281"/>
              <a:gd name="T22" fmla="*/ 44450 w 761"/>
              <a:gd name="T23" fmla="*/ 236537 h 281"/>
              <a:gd name="T24" fmla="*/ 120650 w 761"/>
              <a:gd name="T25" fmla="*/ 331787 h 281"/>
              <a:gd name="T26" fmla="*/ 209550 w 761"/>
              <a:gd name="T27" fmla="*/ 376237 h 281"/>
              <a:gd name="T28" fmla="*/ 330200 w 761"/>
              <a:gd name="T29" fmla="*/ 401637 h 281"/>
              <a:gd name="T30" fmla="*/ 438150 w 761"/>
              <a:gd name="T31" fmla="*/ 427037 h 281"/>
              <a:gd name="T32" fmla="*/ 609600 w 761"/>
              <a:gd name="T33" fmla="*/ 439737 h 281"/>
              <a:gd name="T34" fmla="*/ 792163 w 761"/>
              <a:gd name="T35" fmla="*/ 446087 h 281"/>
              <a:gd name="T36" fmla="*/ 874713 w 761"/>
              <a:gd name="T37" fmla="*/ 442912 h 281"/>
              <a:gd name="T38" fmla="*/ 1023938 w 761"/>
              <a:gd name="T39" fmla="*/ 420687 h 281"/>
              <a:gd name="T40" fmla="*/ 1149350 w 761"/>
              <a:gd name="T41" fmla="*/ 385762 h 281"/>
              <a:gd name="T42" fmla="*/ 1181100 w 761"/>
              <a:gd name="T43" fmla="*/ 325437 h 281"/>
              <a:gd name="T44" fmla="*/ 1193800 w 761"/>
              <a:gd name="T45" fmla="*/ 255587 h 281"/>
              <a:gd name="T46" fmla="*/ 1208088 w 761"/>
              <a:gd name="T47" fmla="*/ 250825 h 281"/>
              <a:gd name="T48" fmla="*/ 1187450 w 761"/>
              <a:gd name="T49" fmla="*/ 211137 h 281"/>
              <a:gd name="T50" fmla="*/ 1120775 w 761"/>
              <a:gd name="T51" fmla="*/ 133350 h 281"/>
              <a:gd name="T52" fmla="*/ 1054100 w 761"/>
              <a:gd name="T53" fmla="*/ 96837 h 281"/>
              <a:gd name="T54" fmla="*/ 941388 w 761"/>
              <a:gd name="T55" fmla="*/ 57150 h 281"/>
              <a:gd name="T56" fmla="*/ 852488 w 761"/>
              <a:gd name="T57" fmla="*/ 39687 h 281"/>
              <a:gd name="T58" fmla="*/ 779463 w 761"/>
              <a:gd name="T59" fmla="*/ 20637 h 281"/>
              <a:gd name="T60" fmla="*/ 706438 w 761"/>
              <a:gd name="T61" fmla="*/ 11112 h 281"/>
              <a:gd name="T62" fmla="*/ 573088 w 761"/>
              <a:gd name="T63" fmla="*/ 0 h 281"/>
              <a:gd name="T64" fmla="*/ 473075 w 761"/>
              <a:gd name="T65" fmla="*/ 11112 h 281"/>
              <a:gd name="T66" fmla="*/ 361950 w 761"/>
              <a:gd name="T67" fmla="*/ 84137 h 28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761" h="281">
                <a:moveTo>
                  <a:pt x="716" y="25"/>
                </a:moveTo>
                <a:lnTo>
                  <a:pt x="298" y="7"/>
                </a:lnTo>
                <a:lnTo>
                  <a:pt x="201" y="3"/>
                </a:lnTo>
                <a:lnTo>
                  <a:pt x="140" y="10"/>
                </a:lnTo>
                <a:lnTo>
                  <a:pt x="72" y="29"/>
                </a:lnTo>
                <a:lnTo>
                  <a:pt x="105" y="21"/>
                </a:lnTo>
                <a:lnTo>
                  <a:pt x="48" y="41"/>
                </a:lnTo>
                <a:lnTo>
                  <a:pt x="9" y="73"/>
                </a:lnTo>
                <a:lnTo>
                  <a:pt x="0" y="92"/>
                </a:lnTo>
                <a:lnTo>
                  <a:pt x="7" y="119"/>
                </a:lnTo>
                <a:lnTo>
                  <a:pt x="48" y="173"/>
                </a:lnTo>
                <a:lnTo>
                  <a:pt x="28" y="149"/>
                </a:lnTo>
                <a:lnTo>
                  <a:pt x="76" y="209"/>
                </a:lnTo>
                <a:lnTo>
                  <a:pt x="132" y="237"/>
                </a:lnTo>
                <a:lnTo>
                  <a:pt x="208" y="253"/>
                </a:lnTo>
                <a:lnTo>
                  <a:pt x="276" y="269"/>
                </a:lnTo>
                <a:lnTo>
                  <a:pt x="384" y="277"/>
                </a:lnTo>
                <a:lnTo>
                  <a:pt x="499" y="281"/>
                </a:lnTo>
                <a:lnTo>
                  <a:pt x="551" y="279"/>
                </a:lnTo>
                <a:lnTo>
                  <a:pt x="645" y="265"/>
                </a:lnTo>
                <a:lnTo>
                  <a:pt x="724" y="243"/>
                </a:lnTo>
                <a:lnTo>
                  <a:pt x="744" y="205"/>
                </a:lnTo>
                <a:lnTo>
                  <a:pt x="752" y="161"/>
                </a:lnTo>
                <a:lnTo>
                  <a:pt x="761" y="158"/>
                </a:lnTo>
                <a:lnTo>
                  <a:pt x="748" y="133"/>
                </a:lnTo>
                <a:lnTo>
                  <a:pt x="706" y="84"/>
                </a:lnTo>
                <a:lnTo>
                  <a:pt x="664" y="61"/>
                </a:lnTo>
                <a:lnTo>
                  <a:pt x="593" y="36"/>
                </a:lnTo>
                <a:lnTo>
                  <a:pt x="537" y="25"/>
                </a:lnTo>
                <a:lnTo>
                  <a:pt x="491" y="13"/>
                </a:lnTo>
                <a:lnTo>
                  <a:pt x="445" y="7"/>
                </a:lnTo>
                <a:lnTo>
                  <a:pt x="361" y="0"/>
                </a:lnTo>
                <a:lnTo>
                  <a:pt x="298" y="7"/>
                </a:lnTo>
                <a:lnTo>
                  <a:pt x="228" y="53"/>
                </a:lnTo>
              </a:path>
            </a:pathLst>
          </a:custGeom>
          <a:noFill/>
          <a:ln w="57150" cmpd="sng">
            <a:solidFill>
              <a:srgbClr val="CCFF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Freeform 4"/>
          <p:cNvSpPr>
            <a:spLocks/>
          </p:cNvSpPr>
          <p:nvPr/>
        </p:nvSpPr>
        <p:spPr bwMode="auto">
          <a:xfrm rot="-502379">
            <a:off x="390525" y="2524125"/>
            <a:ext cx="1676400" cy="609600"/>
          </a:xfrm>
          <a:custGeom>
            <a:avLst/>
            <a:gdLst>
              <a:gd name="T0" fmla="*/ 1577270 w 761"/>
              <a:gd name="T1" fmla="*/ 54235 h 281"/>
              <a:gd name="T2" fmla="*/ 656461 w 761"/>
              <a:gd name="T3" fmla="*/ 15186 h 281"/>
              <a:gd name="T4" fmla="*/ 442781 w 761"/>
              <a:gd name="T5" fmla="*/ 6508 h 281"/>
              <a:gd name="T6" fmla="*/ 308405 w 761"/>
              <a:gd name="T7" fmla="*/ 21694 h 281"/>
              <a:gd name="T8" fmla="*/ 158608 w 761"/>
              <a:gd name="T9" fmla="*/ 62912 h 281"/>
              <a:gd name="T10" fmla="*/ 231304 w 761"/>
              <a:gd name="T11" fmla="*/ 45557 h 281"/>
              <a:gd name="T12" fmla="*/ 105739 w 761"/>
              <a:gd name="T13" fmla="*/ 88945 h 281"/>
              <a:gd name="T14" fmla="*/ 19826 w 761"/>
              <a:gd name="T15" fmla="*/ 158366 h 281"/>
              <a:gd name="T16" fmla="*/ 0 w 761"/>
              <a:gd name="T17" fmla="*/ 199584 h 281"/>
              <a:gd name="T18" fmla="*/ 15420 w 761"/>
              <a:gd name="T19" fmla="*/ 258158 h 281"/>
              <a:gd name="T20" fmla="*/ 105739 w 761"/>
              <a:gd name="T21" fmla="*/ 375305 h 281"/>
              <a:gd name="T22" fmla="*/ 61681 w 761"/>
              <a:gd name="T23" fmla="*/ 323240 h 281"/>
              <a:gd name="T24" fmla="*/ 167420 w 761"/>
              <a:gd name="T25" fmla="*/ 453404 h 281"/>
              <a:gd name="T26" fmla="*/ 290782 w 761"/>
              <a:gd name="T27" fmla="*/ 514147 h 281"/>
              <a:gd name="T28" fmla="*/ 458201 w 761"/>
              <a:gd name="T29" fmla="*/ 548857 h 281"/>
              <a:gd name="T30" fmla="*/ 607998 w 761"/>
              <a:gd name="T31" fmla="*/ 583567 h 281"/>
              <a:gd name="T32" fmla="*/ 845910 w 761"/>
              <a:gd name="T33" fmla="*/ 600922 h 281"/>
              <a:gd name="T34" fmla="*/ 1099243 w 761"/>
              <a:gd name="T35" fmla="*/ 609600 h 281"/>
              <a:gd name="T36" fmla="*/ 1213793 w 761"/>
              <a:gd name="T37" fmla="*/ 605261 h 281"/>
              <a:gd name="T38" fmla="*/ 1420865 w 761"/>
              <a:gd name="T39" fmla="*/ 574890 h 281"/>
              <a:gd name="T40" fmla="*/ 1594893 w 761"/>
              <a:gd name="T41" fmla="*/ 527163 h 281"/>
              <a:gd name="T42" fmla="*/ 1638951 w 761"/>
              <a:gd name="T43" fmla="*/ 444726 h 281"/>
              <a:gd name="T44" fmla="*/ 1656574 w 761"/>
              <a:gd name="T45" fmla="*/ 349273 h 281"/>
              <a:gd name="T46" fmla="*/ 1676400 w 761"/>
              <a:gd name="T47" fmla="*/ 342764 h 281"/>
              <a:gd name="T48" fmla="*/ 1647762 w 761"/>
              <a:gd name="T49" fmla="*/ 288530 h 281"/>
              <a:gd name="T50" fmla="*/ 1555241 w 761"/>
              <a:gd name="T51" fmla="*/ 182229 h 281"/>
              <a:gd name="T52" fmla="*/ 1462720 w 761"/>
              <a:gd name="T53" fmla="*/ 132333 h 281"/>
              <a:gd name="T54" fmla="*/ 1306314 w 761"/>
              <a:gd name="T55" fmla="*/ 78098 h 281"/>
              <a:gd name="T56" fmla="*/ 1182952 w 761"/>
              <a:gd name="T57" fmla="*/ 54235 h 281"/>
              <a:gd name="T58" fmla="*/ 1081619 w 761"/>
              <a:gd name="T59" fmla="*/ 28202 h 281"/>
              <a:gd name="T60" fmla="*/ 980286 w 761"/>
              <a:gd name="T61" fmla="*/ 15186 h 281"/>
              <a:gd name="T62" fmla="*/ 795244 w 761"/>
              <a:gd name="T63" fmla="*/ 0 h 281"/>
              <a:gd name="T64" fmla="*/ 656461 w 761"/>
              <a:gd name="T65" fmla="*/ 15186 h 281"/>
              <a:gd name="T66" fmla="*/ 502259 w 761"/>
              <a:gd name="T67" fmla="*/ 114978 h 28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761" h="281">
                <a:moveTo>
                  <a:pt x="716" y="25"/>
                </a:moveTo>
                <a:lnTo>
                  <a:pt x="298" y="7"/>
                </a:lnTo>
                <a:lnTo>
                  <a:pt x="201" y="3"/>
                </a:lnTo>
                <a:lnTo>
                  <a:pt x="140" y="10"/>
                </a:lnTo>
                <a:lnTo>
                  <a:pt x="72" y="29"/>
                </a:lnTo>
                <a:lnTo>
                  <a:pt x="105" y="21"/>
                </a:lnTo>
                <a:lnTo>
                  <a:pt x="48" y="41"/>
                </a:lnTo>
                <a:lnTo>
                  <a:pt x="9" y="73"/>
                </a:lnTo>
                <a:lnTo>
                  <a:pt x="0" y="92"/>
                </a:lnTo>
                <a:lnTo>
                  <a:pt x="7" y="119"/>
                </a:lnTo>
                <a:lnTo>
                  <a:pt x="48" y="173"/>
                </a:lnTo>
                <a:lnTo>
                  <a:pt x="28" y="149"/>
                </a:lnTo>
                <a:lnTo>
                  <a:pt x="76" y="209"/>
                </a:lnTo>
                <a:lnTo>
                  <a:pt x="132" y="237"/>
                </a:lnTo>
                <a:lnTo>
                  <a:pt x="208" y="253"/>
                </a:lnTo>
                <a:lnTo>
                  <a:pt x="276" y="269"/>
                </a:lnTo>
                <a:lnTo>
                  <a:pt x="384" y="277"/>
                </a:lnTo>
                <a:lnTo>
                  <a:pt x="499" y="281"/>
                </a:lnTo>
                <a:lnTo>
                  <a:pt x="551" y="279"/>
                </a:lnTo>
                <a:lnTo>
                  <a:pt x="645" y="265"/>
                </a:lnTo>
                <a:lnTo>
                  <a:pt x="724" y="243"/>
                </a:lnTo>
                <a:lnTo>
                  <a:pt x="744" y="205"/>
                </a:lnTo>
                <a:lnTo>
                  <a:pt x="752" y="161"/>
                </a:lnTo>
                <a:lnTo>
                  <a:pt x="761" y="158"/>
                </a:lnTo>
                <a:lnTo>
                  <a:pt x="748" y="133"/>
                </a:lnTo>
                <a:lnTo>
                  <a:pt x="706" y="84"/>
                </a:lnTo>
                <a:lnTo>
                  <a:pt x="664" y="61"/>
                </a:lnTo>
                <a:lnTo>
                  <a:pt x="593" y="36"/>
                </a:lnTo>
                <a:lnTo>
                  <a:pt x="537" y="25"/>
                </a:lnTo>
                <a:lnTo>
                  <a:pt x="491" y="13"/>
                </a:lnTo>
                <a:lnTo>
                  <a:pt x="445" y="7"/>
                </a:lnTo>
                <a:lnTo>
                  <a:pt x="361" y="0"/>
                </a:lnTo>
                <a:lnTo>
                  <a:pt x="298" y="7"/>
                </a:lnTo>
                <a:lnTo>
                  <a:pt x="228" y="53"/>
                </a:lnTo>
              </a:path>
            </a:pathLst>
          </a:custGeom>
          <a:noFill/>
          <a:ln w="57150" cmpd="sng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9" name="Freeform 5"/>
          <p:cNvSpPr>
            <a:spLocks/>
          </p:cNvSpPr>
          <p:nvPr/>
        </p:nvSpPr>
        <p:spPr bwMode="auto">
          <a:xfrm>
            <a:off x="5348288" y="3276600"/>
            <a:ext cx="1935162" cy="922338"/>
          </a:xfrm>
          <a:custGeom>
            <a:avLst/>
            <a:gdLst>
              <a:gd name="T0" fmla="*/ 177431 w 1167"/>
              <a:gd name="T1" fmla="*/ 31750 h 581"/>
              <a:gd name="T2" fmla="*/ 356521 w 1167"/>
              <a:gd name="T3" fmla="*/ 0 h 581"/>
              <a:gd name="T4" fmla="*/ 1494071 w 1167"/>
              <a:gd name="T5" fmla="*/ 109538 h 581"/>
              <a:gd name="T6" fmla="*/ 1646629 w 1167"/>
              <a:gd name="T7" fmla="*/ 152400 h 581"/>
              <a:gd name="T8" fmla="*/ 1809136 w 1167"/>
              <a:gd name="T9" fmla="*/ 236538 h 581"/>
              <a:gd name="T10" fmla="*/ 1729541 w 1167"/>
              <a:gd name="T11" fmla="*/ 200025 h 581"/>
              <a:gd name="T12" fmla="*/ 1863858 w 1167"/>
              <a:gd name="T13" fmla="*/ 282575 h 581"/>
              <a:gd name="T14" fmla="*/ 1901997 w 1167"/>
              <a:gd name="T15" fmla="*/ 374650 h 581"/>
              <a:gd name="T16" fmla="*/ 1935162 w 1167"/>
              <a:gd name="T17" fmla="*/ 450850 h 581"/>
              <a:gd name="T18" fmla="*/ 1930187 w 1167"/>
              <a:gd name="T19" fmla="*/ 544513 h 581"/>
              <a:gd name="T20" fmla="*/ 1795870 w 1167"/>
              <a:gd name="T21" fmla="*/ 666750 h 581"/>
              <a:gd name="T22" fmla="*/ 1862200 w 1167"/>
              <a:gd name="T23" fmla="*/ 633413 h 581"/>
              <a:gd name="T24" fmla="*/ 1703009 w 1167"/>
              <a:gd name="T25" fmla="*/ 755650 h 581"/>
              <a:gd name="T26" fmla="*/ 1570350 w 1167"/>
              <a:gd name="T27" fmla="*/ 844550 h 581"/>
              <a:gd name="T28" fmla="*/ 1356437 w 1167"/>
              <a:gd name="T29" fmla="*/ 896938 h 581"/>
              <a:gd name="T30" fmla="*/ 1174031 w 1167"/>
              <a:gd name="T31" fmla="*/ 922338 h 581"/>
              <a:gd name="T32" fmla="*/ 898764 w 1167"/>
              <a:gd name="T33" fmla="*/ 909638 h 581"/>
              <a:gd name="T34" fmla="*/ 603598 w 1167"/>
              <a:gd name="T35" fmla="*/ 881063 h 581"/>
              <a:gd name="T36" fmla="*/ 474256 w 1167"/>
              <a:gd name="T37" fmla="*/ 855663 h 581"/>
              <a:gd name="T38" fmla="*/ 240444 w 1167"/>
              <a:gd name="T39" fmla="*/ 777875 h 581"/>
              <a:gd name="T40" fmla="*/ 91203 w 1167"/>
              <a:gd name="T41" fmla="*/ 679450 h 581"/>
              <a:gd name="T42" fmla="*/ 19899 w 1167"/>
              <a:gd name="T43" fmla="*/ 552450 h 581"/>
              <a:gd name="T44" fmla="*/ 21557 w 1167"/>
              <a:gd name="T45" fmla="*/ 411163 h 581"/>
              <a:gd name="T46" fmla="*/ 0 w 1167"/>
              <a:gd name="T47" fmla="*/ 400050 h 581"/>
              <a:gd name="T48" fmla="*/ 44772 w 1167"/>
              <a:gd name="T49" fmla="*/ 323850 h 581"/>
              <a:gd name="T50" fmla="*/ 174115 w 1167"/>
              <a:gd name="T51" fmla="*/ 184150 h 581"/>
              <a:gd name="T52" fmla="*/ 291850 w 1167"/>
              <a:gd name="T53" fmla="*/ 127000 h 581"/>
              <a:gd name="T54" fmla="*/ 485863 w 1167"/>
              <a:gd name="T55" fmla="*/ 73025 h 581"/>
              <a:gd name="T56" fmla="*/ 631788 w 1167"/>
              <a:gd name="T57" fmla="*/ 58738 h 581"/>
              <a:gd name="T58" fmla="*/ 754498 w 1167"/>
              <a:gd name="T59" fmla="*/ 36513 h 581"/>
              <a:gd name="T60" fmla="*/ 873891 w 1167"/>
              <a:gd name="T61" fmla="*/ 34925 h 581"/>
              <a:gd name="T62" fmla="*/ 1089461 w 1167"/>
              <a:gd name="T63" fmla="*/ 42863 h 581"/>
              <a:gd name="T64" fmla="*/ 1245336 w 1167"/>
              <a:gd name="T65" fmla="*/ 87313 h 581"/>
              <a:gd name="T66" fmla="*/ 1305032 w 1167"/>
              <a:gd name="T67" fmla="*/ 203200 h 58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167" h="581">
                <a:moveTo>
                  <a:pt x="107" y="20"/>
                </a:moveTo>
                <a:lnTo>
                  <a:pt x="215" y="0"/>
                </a:lnTo>
                <a:lnTo>
                  <a:pt x="901" y="69"/>
                </a:lnTo>
                <a:lnTo>
                  <a:pt x="993" y="96"/>
                </a:lnTo>
                <a:lnTo>
                  <a:pt x="1091" y="149"/>
                </a:lnTo>
                <a:lnTo>
                  <a:pt x="1043" y="126"/>
                </a:lnTo>
                <a:lnTo>
                  <a:pt x="1124" y="178"/>
                </a:lnTo>
                <a:lnTo>
                  <a:pt x="1147" y="236"/>
                </a:lnTo>
                <a:lnTo>
                  <a:pt x="1167" y="284"/>
                </a:lnTo>
                <a:lnTo>
                  <a:pt x="1164" y="343"/>
                </a:lnTo>
                <a:lnTo>
                  <a:pt x="1083" y="420"/>
                </a:lnTo>
                <a:lnTo>
                  <a:pt x="1123" y="399"/>
                </a:lnTo>
                <a:lnTo>
                  <a:pt x="1027" y="476"/>
                </a:lnTo>
                <a:lnTo>
                  <a:pt x="947" y="532"/>
                </a:lnTo>
                <a:lnTo>
                  <a:pt x="818" y="565"/>
                </a:lnTo>
                <a:lnTo>
                  <a:pt x="708" y="581"/>
                </a:lnTo>
                <a:lnTo>
                  <a:pt x="542" y="573"/>
                </a:lnTo>
                <a:lnTo>
                  <a:pt x="364" y="555"/>
                </a:lnTo>
                <a:lnTo>
                  <a:pt x="286" y="539"/>
                </a:lnTo>
                <a:lnTo>
                  <a:pt x="145" y="490"/>
                </a:lnTo>
                <a:lnTo>
                  <a:pt x="55" y="428"/>
                </a:lnTo>
                <a:lnTo>
                  <a:pt x="12" y="348"/>
                </a:lnTo>
                <a:lnTo>
                  <a:pt x="13" y="259"/>
                </a:lnTo>
                <a:lnTo>
                  <a:pt x="0" y="252"/>
                </a:lnTo>
                <a:lnTo>
                  <a:pt x="27" y="204"/>
                </a:lnTo>
                <a:lnTo>
                  <a:pt x="105" y="116"/>
                </a:lnTo>
                <a:lnTo>
                  <a:pt x="176" y="80"/>
                </a:lnTo>
                <a:lnTo>
                  <a:pt x="293" y="46"/>
                </a:lnTo>
                <a:lnTo>
                  <a:pt x="381" y="37"/>
                </a:lnTo>
                <a:lnTo>
                  <a:pt x="455" y="23"/>
                </a:lnTo>
                <a:lnTo>
                  <a:pt x="527" y="22"/>
                </a:lnTo>
                <a:lnTo>
                  <a:pt x="657" y="27"/>
                </a:lnTo>
                <a:lnTo>
                  <a:pt x="751" y="55"/>
                </a:lnTo>
                <a:lnTo>
                  <a:pt x="787" y="128"/>
                </a:lnTo>
              </a:path>
            </a:pathLst>
          </a:custGeom>
          <a:noFill/>
          <a:ln w="57150" cmpd="sng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70" name="WordArt 6"/>
          <p:cNvSpPr>
            <a:spLocks noChangeArrowheads="1" noChangeShapeType="1" noTextEdit="1"/>
          </p:cNvSpPr>
          <p:nvPr/>
        </p:nvSpPr>
        <p:spPr bwMode="auto">
          <a:xfrm rot="604541">
            <a:off x="3657600" y="2181225"/>
            <a:ext cx="2286000" cy="28575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en-US" sz="16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Compare !</a:t>
            </a:r>
          </a:p>
        </p:txBody>
      </p:sp>
      <p:sp>
        <p:nvSpPr>
          <p:cNvPr id="11271" name="Freeform 7"/>
          <p:cNvSpPr>
            <a:spLocks/>
          </p:cNvSpPr>
          <p:nvPr/>
        </p:nvSpPr>
        <p:spPr bwMode="auto">
          <a:xfrm>
            <a:off x="2209800" y="1104900"/>
            <a:ext cx="457200" cy="446088"/>
          </a:xfrm>
          <a:custGeom>
            <a:avLst/>
            <a:gdLst>
              <a:gd name="T0" fmla="*/ 430165 w 761"/>
              <a:gd name="T1" fmla="*/ 39688 h 281"/>
              <a:gd name="T2" fmla="*/ 179035 w 761"/>
              <a:gd name="T3" fmla="*/ 11113 h 281"/>
              <a:gd name="T4" fmla="*/ 120758 w 761"/>
              <a:gd name="T5" fmla="*/ 4763 h 281"/>
              <a:gd name="T6" fmla="*/ 84110 w 761"/>
              <a:gd name="T7" fmla="*/ 15875 h 281"/>
              <a:gd name="T8" fmla="*/ 43257 w 761"/>
              <a:gd name="T9" fmla="*/ 46038 h 281"/>
              <a:gd name="T10" fmla="*/ 63083 w 761"/>
              <a:gd name="T11" fmla="*/ 33338 h 281"/>
              <a:gd name="T12" fmla="*/ 28838 w 761"/>
              <a:gd name="T13" fmla="*/ 65088 h 281"/>
              <a:gd name="T14" fmla="*/ 5407 w 761"/>
              <a:gd name="T15" fmla="*/ 115888 h 281"/>
              <a:gd name="T16" fmla="*/ 0 w 761"/>
              <a:gd name="T17" fmla="*/ 146050 h 281"/>
              <a:gd name="T18" fmla="*/ 4206 w 761"/>
              <a:gd name="T19" fmla="*/ 188913 h 281"/>
              <a:gd name="T20" fmla="*/ 28838 w 761"/>
              <a:gd name="T21" fmla="*/ 274638 h 281"/>
              <a:gd name="T22" fmla="*/ 16822 w 761"/>
              <a:gd name="T23" fmla="*/ 236538 h 281"/>
              <a:gd name="T24" fmla="*/ 45660 w 761"/>
              <a:gd name="T25" fmla="*/ 331788 h 281"/>
              <a:gd name="T26" fmla="*/ 79304 w 761"/>
              <a:gd name="T27" fmla="*/ 376238 h 281"/>
              <a:gd name="T28" fmla="*/ 124964 w 761"/>
              <a:gd name="T29" fmla="*/ 401638 h 281"/>
              <a:gd name="T30" fmla="*/ 165818 w 761"/>
              <a:gd name="T31" fmla="*/ 427038 h 281"/>
              <a:gd name="T32" fmla="*/ 230703 w 761"/>
              <a:gd name="T33" fmla="*/ 439738 h 281"/>
              <a:gd name="T34" fmla="*/ 299793 w 761"/>
              <a:gd name="T35" fmla="*/ 446088 h 281"/>
              <a:gd name="T36" fmla="*/ 331034 w 761"/>
              <a:gd name="T37" fmla="*/ 442913 h 281"/>
              <a:gd name="T38" fmla="*/ 387509 w 761"/>
              <a:gd name="T39" fmla="*/ 420688 h 281"/>
              <a:gd name="T40" fmla="*/ 434971 w 761"/>
              <a:gd name="T41" fmla="*/ 385763 h 281"/>
              <a:gd name="T42" fmla="*/ 446987 w 761"/>
              <a:gd name="T43" fmla="*/ 325438 h 281"/>
              <a:gd name="T44" fmla="*/ 451793 w 761"/>
              <a:gd name="T45" fmla="*/ 255588 h 281"/>
              <a:gd name="T46" fmla="*/ 457200 w 761"/>
              <a:gd name="T47" fmla="*/ 250825 h 281"/>
              <a:gd name="T48" fmla="*/ 449390 w 761"/>
              <a:gd name="T49" fmla="*/ 211138 h 281"/>
              <a:gd name="T50" fmla="*/ 424157 w 761"/>
              <a:gd name="T51" fmla="*/ 133350 h 281"/>
              <a:gd name="T52" fmla="*/ 398924 w 761"/>
              <a:gd name="T53" fmla="*/ 96838 h 281"/>
              <a:gd name="T54" fmla="*/ 356268 w 761"/>
              <a:gd name="T55" fmla="*/ 57150 h 281"/>
              <a:gd name="T56" fmla="*/ 322623 w 761"/>
              <a:gd name="T57" fmla="*/ 39688 h 281"/>
              <a:gd name="T58" fmla="*/ 294987 w 761"/>
              <a:gd name="T59" fmla="*/ 20638 h 281"/>
              <a:gd name="T60" fmla="*/ 267351 w 761"/>
              <a:gd name="T61" fmla="*/ 11113 h 281"/>
              <a:gd name="T62" fmla="*/ 216885 w 761"/>
              <a:gd name="T63" fmla="*/ 0 h 281"/>
              <a:gd name="T64" fmla="*/ 179035 w 761"/>
              <a:gd name="T65" fmla="*/ 11113 h 281"/>
              <a:gd name="T66" fmla="*/ 136980 w 761"/>
              <a:gd name="T67" fmla="*/ 84138 h 28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761" h="281">
                <a:moveTo>
                  <a:pt x="716" y="25"/>
                </a:moveTo>
                <a:lnTo>
                  <a:pt x="298" y="7"/>
                </a:lnTo>
                <a:lnTo>
                  <a:pt x="201" y="3"/>
                </a:lnTo>
                <a:lnTo>
                  <a:pt x="140" y="10"/>
                </a:lnTo>
                <a:lnTo>
                  <a:pt x="72" y="29"/>
                </a:lnTo>
                <a:lnTo>
                  <a:pt x="105" y="21"/>
                </a:lnTo>
                <a:lnTo>
                  <a:pt x="48" y="41"/>
                </a:lnTo>
                <a:lnTo>
                  <a:pt x="9" y="73"/>
                </a:lnTo>
                <a:lnTo>
                  <a:pt x="0" y="92"/>
                </a:lnTo>
                <a:lnTo>
                  <a:pt x="7" y="119"/>
                </a:lnTo>
                <a:lnTo>
                  <a:pt x="48" y="173"/>
                </a:lnTo>
                <a:lnTo>
                  <a:pt x="28" y="149"/>
                </a:lnTo>
                <a:lnTo>
                  <a:pt x="76" y="209"/>
                </a:lnTo>
                <a:lnTo>
                  <a:pt x="132" y="237"/>
                </a:lnTo>
                <a:lnTo>
                  <a:pt x="208" y="253"/>
                </a:lnTo>
                <a:lnTo>
                  <a:pt x="276" y="269"/>
                </a:lnTo>
                <a:lnTo>
                  <a:pt x="384" y="277"/>
                </a:lnTo>
                <a:lnTo>
                  <a:pt x="499" y="281"/>
                </a:lnTo>
                <a:lnTo>
                  <a:pt x="551" y="279"/>
                </a:lnTo>
                <a:lnTo>
                  <a:pt x="645" y="265"/>
                </a:lnTo>
                <a:lnTo>
                  <a:pt x="724" y="243"/>
                </a:lnTo>
                <a:lnTo>
                  <a:pt x="744" y="205"/>
                </a:lnTo>
                <a:lnTo>
                  <a:pt x="752" y="161"/>
                </a:lnTo>
                <a:lnTo>
                  <a:pt x="761" y="158"/>
                </a:lnTo>
                <a:lnTo>
                  <a:pt x="748" y="133"/>
                </a:lnTo>
                <a:lnTo>
                  <a:pt x="706" y="84"/>
                </a:lnTo>
                <a:lnTo>
                  <a:pt x="664" y="61"/>
                </a:lnTo>
                <a:lnTo>
                  <a:pt x="593" y="36"/>
                </a:lnTo>
                <a:lnTo>
                  <a:pt x="537" y="25"/>
                </a:lnTo>
                <a:lnTo>
                  <a:pt x="491" y="13"/>
                </a:lnTo>
                <a:lnTo>
                  <a:pt x="445" y="7"/>
                </a:lnTo>
                <a:lnTo>
                  <a:pt x="361" y="0"/>
                </a:lnTo>
                <a:lnTo>
                  <a:pt x="298" y="7"/>
                </a:lnTo>
                <a:lnTo>
                  <a:pt x="228" y="53"/>
                </a:lnTo>
              </a:path>
            </a:pathLst>
          </a:custGeom>
          <a:noFill/>
          <a:ln w="57150" cmpd="sng">
            <a:solidFill>
              <a:srgbClr val="CCFF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72" name="Line 8"/>
          <p:cNvSpPr>
            <a:spLocks noChangeShapeType="1"/>
          </p:cNvSpPr>
          <p:nvPr/>
        </p:nvSpPr>
        <p:spPr bwMode="auto">
          <a:xfrm>
            <a:off x="4038600" y="37719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73" name="Line 9"/>
          <p:cNvSpPr>
            <a:spLocks noChangeShapeType="1"/>
          </p:cNvSpPr>
          <p:nvPr/>
        </p:nvSpPr>
        <p:spPr bwMode="auto">
          <a:xfrm>
            <a:off x="2514600" y="1562100"/>
            <a:ext cx="762000" cy="1524000"/>
          </a:xfrm>
          <a:prstGeom prst="line">
            <a:avLst/>
          </a:prstGeom>
          <a:noFill/>
          <a:ln w="38100">
            <a:solidFill>
              <a:srgbClr val="CCFF33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74" name="Freeform 10"/>
          <p:cNvSpPr>
            <a:spLocks/>
          </p:cNvSpPr>
          <p:nvPr/>
        </p:nvSpPr>
        <p:spPr bwMode="auto">
          <a:xfrm>
            <a:off x="2057400" y="2366963"/>
            <a:ext cx="4205288" cy="957262"/>
          </a:xfrm>
          <a:custGeom>
            <a:avLst/>
            <a:gdLst>
              <a:gd name="T0" fmla="*/ 0 w 2649"/>
              <a:gd name="T1" fmla="*/ 338137 h 603"/>
              <a:gd name="T2" fmla="*/ 609600 w 2649"/>
              <a:gd name="T3" fmla="*/ 109537 h 603"/>
              <a:gd name="T4" fmla="*/ 1381125 w 2649"/>
              <a:gd name="T5" fmla="*/ 23812 h 603"/>
              <a:gd name="T6" fmla="*/ 2247900 w 2649"/>
              <a:gd name="T7" fmla="*/ 14287 h 603"/>
              <a:gd name="T8" fmla="*/ 2895600 w 2649"/>
              <a:gd name="T9" fmla="*/ 109537 h 603"/>
              <a:gd name="T10" fmla="*/ 3505200 w 2649"/>
              <a:gd name="T11" fmla="*/ 338137 h 603"/>
              <a:gd name="T12" fmla="*/ 3962400 w 2649"/>
              <a:gd name="T13" fmla="*/ 642937 h 603"/>
              <a:gd name="T14" fmla="*/ 4171950 w 2649"/>
              <a:gd name="T15" fmla="*/ 909637 h 603"/>
              <a:gd name="T16" fmla="*/ 4162425 w 2649"/>
              <a:gd name="T17" fmla="*/ 928687 h 60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649" h="603">
                <a:moveTo>
                  <a:pt x="0" y="213"/>
                </a:moveTo>
                <a:cubicBezTo>
                  <a:pt x="120" y="153"/>
                  <a:pt x="239" y="102"/>
                  <a:pt x="384" y="69"/>
                </a:cubicBezTo>
                <a:cubicBezTo>
                  <a:pt x="529" y="36"/>
                  <a:pt x="698" y="25"/>
                  <a:pt x="870" y="15"/>
                </a:cubicBezTo>
                <a:cubicBezTo>
                  <a:pt x="1042" y="5"/>
                  <a:pt x="1257" y="0"/>
                  <a:pt x="1416" y="9"/>
                </a:cubicBezTo>
                <a:cubicBezTo>
                  <a:pt x="1575" y="18"/>
                  <a:pt x="1692" y="35"/>
                  <a:pt x="1824" y="69"/>
                </a:cubicBezTo>
                <a:cubicBezTo>
                  <a:pt x="1956" y="103"/>
                  <a:pt x="2096" y="157"/>
                  <a:pt x="2208" y="213"/>
                </a:cubicBezTo>
                <a:cubicBezTo>
                  <a:pt x="2320" y="269"/>
                  <a:pt x="2426" y="345"/>
                  <a:pt x="2496" y="405"/>
                </a:cubicBezTo>
                <a:cubicBezTo>
                  <a:pt x="2566" y="465"/>
                  <a:pt x="2607" y="543"/>
                  <a:pt x="2628" y="573"/>
                </a:cubicBezTo>
                <a:cubicBezTo>
                  <a:pt x="2649" y="603"/>
                  <a:pt x="2623" y="583"/>
                  <a:pt x="2622" y="585"/>
                </a:cubicBezTo>
              </a:path>
            </a:pathLst>
          </a:custGeom>
          <a:noFill/>
          <a:ln w="38100" cmpd="sng">
            <a:solidFill>
              <a:srgbClr val="FF33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75" name="TextBox 12"/>
          <p:cNvSpPr txBox="1">
            <a:spLocks noChangeArrowheads="1"/>
          </p:cNvSpPr>
          <p:nvPr/>
        </p:nvSpPr>
        <p:spPr bwMode="auto">
          <a:xfrm>
            <a:off x="1611313" y="304800"/>
            <a:ext cx="59293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b="1"/>
              <a:t>Internal PLAS Representation; Useful for Debugging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56" b="5643"/>
          <a:stretch>
            <a:fillRect/>
          </a:stretch>
        </p:blipFill>
        <p:spPr bwMode="auto">
          <a:xfrm>
            <a:off x="511175" y="1055688"/>
            <a:ext cx="8229600" cy="5573712"/>
          </a:xfrm>
          <a:prstGeom prst="rect">
            <a:avLst/>
          </a:prstGeom>
          <a:noFill/>
          <a:ln w="9525">
            <a:solidFill>
              <a:srgbClr val="00808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291" name="Freeform 3"/>
          <p:cNvSpPr>
            <a:spLocks/>
          </p:cNvSpPr>
          <p:nvPr/>
        </p:nvSpPr>
        <p:spPr bwMode="auto">
          <a:xfrm>
            <a:off x="1793875" y="1719263"/>
            <a:ext cx="4654550" cy="838200"/>
          </a:xfrm>
          <a:custGeom>
            <a:avLst/>
            <a:gdLst>
              <a:gd name="T0" fmla="*/ 44450 w 2932"/>
              <a:gd name="T1" fmla="*/ 0 h 528"/>
              <a:gd name="T2" fmla="*/ 431800 w 2932"/>
              <a:gd name="T3" fmla="*/ 0 h 528"/>
              <a:gd name="T4" fmla="*/ 4654550 w 2932"/>
              <a:gd name="T5" fmla="*/ 825500 h 528"/>
              <a:gd name="T6" fmla="*/ 0 w 2932"/>
              <a:gd name="T7" fmla="*/ 838200 h 528"/>
              <a:gd name="T8" fmla="*/ 44450 w 2932"/>
              <a:gd name="T9" fmla="*/ 0 h 5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932" h="528">
                <a:moveTo>
                  <a:pt x="28" y="0"/>
                </a:moveTo>
                <a:lnTo>
                  <a:pt x="272" y="0"/>
                </a:lnTo>
                <a:lnTo>
                  <a:pt x="2932" y="520"/>
                </a:lnTo>
                <a:lnTo>
                  <a:pt x="0" y="528"/>
                </a:lnTo>
                <a:lnTo>
                  <a:pt x="28" y="0"/>
                </a:lnTo>
                <a:close/>
              </a:path>
            </a:pathLst>
          </a:custGeom>
          <a:gradFill rotWithShape="0">
            <a:gsLst>
              <a:gs pos="0">
                <a:srgbClr val="FF0000"/>
              </a:gs>
              <a:gs pos="100000">
                <a:srgbClr val="AA0000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1844675" y="1255713"/>
            <a:ext cx="381000" cy="457200"/>
          </a:xfrm>
          <a:prstGeom prst="rect">
            <a:avLst/>
          </a:prstGeom>
          <a:noFill/>
          <a:ln w="57150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auto">
          <a:xfrm flipH="1">
            <a:off x="1800225" y="1712913"/>
            <a:ext cx="44450" cy="81915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294" name="Line 6"/>
          <p:cNvSpPr>
            <a:spLocks noChangeShapeType="1"/>
          </p:cNvSpPr>
          <p:nvPr/>
        </p:nvSpPr>
        <p:spPr bwMode="auto">
          <a:xfrm>
            <a:off x="2212975" y="1700213"/>
            <a:ext cx="4241800" cy="8509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1806575" y="2557463"/>
            <a:ext cx="4648200" cy="3581400"/>
          </a:xfrm>
          <a:prstGeom prst="rect">
            <a:avLst/>
          </a:prstGeom>
          <a:noFill/>
          <a:ln w="57150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296" name="Freeform 8"/>
          <p:cNvSpPr>
            <a:spLocks/>
          </p:cNvSpPr>
          <p:nvPr/>
        </p:nvSpPr>
        <p:spPr bwMode="auto">
          <a:xfrm>
            <a:off x="358775" y="4157663"/>
            <a:ext cx="533400" cy="457200"/>
          </a:xfrm>
          <a:custGeom>
            <a:avLst/>
            <a:gdLst>
              <a:gd name="T0" fmla="*/ 497383 w 622"/>
              <a:gd name="T1" fmla="*/ 0 h 571"/>
              <a:gd name="T2" fmla="*/ 206671 w 622"/>
              <a:gd name="T3" fmla="*/ 21619 h 571"/>
              <a:gd name="T4" fmla="*/ 139782 w 622"/>
              <a:gd name="T5" fmla="*/ 16014 h 571"/>
              <a:gd name="T6" fmla="*/ 96904 w 622"/>
              <a:gd name="T7" fmla="*/ 27224 h 571"/>
              <a:gd name="T8" fmla="*/ 65174 w 622"/>
              <a:gd name="T9" fmla="*/ 45640 h 571"/>
              <a:gd name="T10" fmla="*/ 72892 w 622"/>
              <a:gd name="T11" fmla="*/ 44039 h 571"/>
              <a:gd name="T12" fmla="*/ 21439 w 622"/>
              <a:gd name="T13" fmla="*/ 100888 h 571"/>
              <a:gd name="T14" fmla="*/ 6003 w 622"/>
              <a:gd name="T15" fmla="*/ 126511 h 571"/>
              <a:gd name="T16" fmla="*/ 0 w 622"/>
              <a:gd name="T17" fmla="*/ 157738 h 571"/>
              <a:gd name="T18" fmla="*/ 5145 w 622"/>
              <a:gd name="T19" fmla="*/ 199374 h 571"/>
              <a:gd name="T20" fmla="*/ 20581 w 622"/>
              <a:gd name="T21" fmla="*/ 234605 h 571"/>
              <a:gd name="T22" fmla="*/ 34302 w 622"/>
              <a:gd name="T23" fmla="*/ 256224 h 571"/>
              <a:gd name="T24" fmla="*/ 72892 w 622"/>
              <a:gd name="T25" fmla="*/ 310672 h 571"/>
              <a:gd name="T26" fmla="*/ 110625 w 622"/>
              <a:gd name="T27" fmla="*/ 344301 h 571"/>
              <a:gd name="T28" fmla="*/ 160363 w 622"/>
              <a:gd name="T29" fmla="*/ 389140 h 571"/>
              <a:gd name="T30" fmla="*/ 204098 w 622"/>
              <a:gd name="T31" fmla="*/ 413962 h 571"/>
              <a:gd name="T32" fmla="*/ 278706 w 622"/>
              <a:gd name="T33" fmla="*/ 452396 h 571"/>
              <a:gd name="T34" fmla="*/ 346453 w 622"/>
              <a:gd name="T35" fmla="*/ 457200 h 571"/>
              <a:gd name="T36" fmla="*/ 382470 w 622"/>
              <a:gd name="T37" fmla="*/ 454798 h 571"/>
              <a:gd name="T38" fmla="*/ 447644 w 622"/>
              <a:gd name="T39" fmla="*/ 432378 h 571"/>
              <a:gd name="T40" fmla="*/ 502528 w 622"/>
              <a:gd name="T41" fmla="*/ 397147 h 571"/>
              <a:gd name="T42" fmla="*/ 533400 w 622"/>
              <a:gd name="T43" fmla="*/ 346703 h 571"/>
              <a:gd name="T44" fmla="*/ 529112 w 622"/>
              <a:gd name="T45" fmla="*/ 305067 h 571"/>
              <a:gd name="T46" fmla="*/ 528255 w 622"/>
              <a:gd name="T47" fmla="*/ 262630 h 571"/>
              <a:gd name="T48" fmla="*/ 519679 w 622"/>
              <a:gd name="T49" fmla="*/ 221794 h 571"/>
              <a:gd name="T50" fmla="*/ 490522 w 622"/>
              <a:gd name="T51" fmla="*/ 144927 h 571"/>
              <a:gd name="T52" fmla="*/ 461365 w 622"/>
              <a:gd name="T53" fmla="*/ 108095 h 571"/>
              <a:gd name="T54" fmla="*/ 411627 w 622"/>
              <a:gd name="T55" fmla="*/ 68860 h 571"/>
              <a:gd name="T56" fmla="*/ 373037 w 622"/>
              <a:gd name="T57" fmla="*/ 51245 h 571"/>
              <a:gd name="T58" fmla="*/ 341307 w 622"/>
              <a:gd name="T59" fmla="*/ 31227 h 571"/>
              <a:gd name="T60" fmla="*/ 308720 w 622"/>
              <a:gd name="T61" fmla="*/ 22420 h 571"/>
              <a:gd name="T62" fmla="*/ 250406 w 622"/>
              <a:gd name="T63" fmla="*/ 10409 h 571"/>
              <a:gd name="T64" fmla="*/ 206671 w 622"/>
              <a:gd name="T65" fmla="*/ 21619 h 571"/>
              <a:gd name="T66" fmla="*/ 116628 w 622"/>
              <a:gd name="T67" fmla="*/ 131315 h 57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622" h="571">
                <a:moveTo>
                  <a:pt x="580" y="0"/>
                </a:moveTo>
                <a:lnTo>
                  <a:pt x="241" y="27"/>
                </a:lnTo>
                <a:lnTo>
                  <a:pt x="163" y="20"/>
                </a:lnTo>
                <a:lnTo>
                  <a:pt x="113" y="34"/>
                </a:lnTo>
                <a:lnTo>
                  <a:pt x="76" y="57"/>
                </a:lnTo>
                <a:lnTo>
                  <a:pt x="85" y="55"/>
                </a:lnTo>
                <a:lnTo>
                  <a:pt x="25" y="126"/>
                </a:lnTo>
                <a:lnTo>
                  <a:pt x="7" y="158"/>
                </a:lnTo>
                <a:lnTo>
                  <a:pt x="0" y="197"/>
                </a:lnTo>
                <a:lnTo>
                  <a:pt x="6" y="249"/>
                </a:lnTo>
                <a:lnTo>
                  <a:pt x="24" y="293"/>
                </a:lnTo>
                <a:lnTo>
                  <a:pt x="40" y="320"/>
                </a:lnTo>
                <a:lnTo>
                  <a:pt x="85" y="388"/>
                </a:lnTo>
                <a:lnTo>
                  <a:pt x="129" y="430"/>
                </a:lnTo>
                <a:lnTo>
                  <a:pt x="187" y="486"/>
                </a:lnTo>
                <a:lnTo>
                  <a:pt x="238" y="517"/>
                </a:lnTo>
                <a:lnTo>
                  <a:pt x="325" y="565"/>
                </a:lnTo>
                <a:lnTo>
                  <a:pt x="404" y="571"/>
                </a:lnTo>
                <a:lnTo>
                  <a:pt x="446" y="568"/>
                </a:lnTo>
                <a:lnTo>
                  <a:pt x="522" y="540"/>
                </a:lnTo>
                <a:lnTo>
                  <a:pt x="586" y="496"/>
                </a:lnTo>
                <a:lnTo>
                  <a:pt x="622" y="433"/>
                </a:lnTo>
                <a:lnTo>
                  <a:pt x="617" y="381"/>
                </a:lnTo>
                <a:lnTo>
                  <a:pt x="616" y="328"/>
                </a:lnTo>
                <a:lnTo>
                  <a:pt x="606" y="277"/>
                </a:lnTo>
                <a:lnTo>
                  <a:pt x="572" y="181"/>
                </a:lnTo>
                <a:lnTo>
                  <a:pt x="538" y="135"/>
                </a:lnTo>
                <a:lnTo>
                  <a:pt x="480" y="86"/>
                </a:lnTo>
                <a:lnTo>
                  <a:pt x="435" y="64"/>
                </a:lnTo>
                <a:lnTo>
                  <a:pt x="398" y="39"/>
                </a:lnTo>
                <a:lnTo>
                  <a:pt x="360" y="28"/>
                </a:lnTo>
                <a:lnTo>
                  <a:pt x="292" y="13"/>
                </a:lnTo>
                <a:lnTo>
                  <a:pt x="241" y="27"/>
                </a:lnTo>
                <a:lnTo>
                  <a:pt x="136" y="164"/>
                </a:lnTo>
              </a:path>
            </a:pathLst>
          </a:custGeom>
          <a:noFill/>
          <a:ln w="57150" cmpd="sng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297" name="Line 9"/>
          <p:cNvSpPr>
            <a:spLocks noChangeShapeType="1"/>
          </p:cNvSpPr>
          <p:nvPr/>
        </p:nvSpPr>
        <p:spPr bwMode="auto">
          <a:xfrm>
            <a:off x="885825" y="4424363"/>
            <a:ext cx="1435100" cy="36195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2339975" y="4538663"/>
            <a:ext cx="1896673" cy="584775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600" dirty="0">
                <a:latin typeface="Times New Roman" pitchFamily="18" charset="0"/>
              </a:rPr>
              <a:t>z not listed, since</a:t>
            </a:r>
          </a:p>
          <a:p>
            <a:r>
              <a:rPr lang="en-US" sz="1600" dirty="0">
                <a:latin typeface="Times New Roman" pitchFamily="18" charset="0"/>
              </a:rPr>
              <a:t>it is a transformation</a:t>
            </a: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5486400" y="4724400"/>
            <a:ext cx="1295400" cy="338138"/>
          </a:xfrm>
          <a:prstGeom prst="rect">
            <a:avLst/>
          </a:prstGeom>
          <a:solidFill>
            <a:schemeClr val="bg1"/>
          </a:solidFill>
          <a:ln w="28575">
            <a:solidFill>
              <a:srgbClr val="00808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sz="1600">
                <a:latin typeface="Times New Roman" pitchFamily="18" charset="0"/>
              </a:rPr>
              <a:t>Oscillations</a:t>
            </a:r>
          </a:p>
        </p:txBody>
      </p:sp>
      <p:sp>
        <p:nvSpPr>
          <p:cNvPr id="12300" name="Freeform 12"/>
          <p:cNvSpPr>
            <a:spLocks/>
          </p:cNvSpPr>
          <p:nvPr/>
        </p:nvSpPr>
        <p:spPr bwMode="auto">
          <a:xfrm rot="4607867">
            <a:off x="5151438" y="3556000"/>
            <a:ext cx="838200" cy="974725"/>
          </a:xfrm>
          <a:custGeom>
            <a:avLst/>
            <a:gdLst>
              <a:gd name="T0" fmla="*/ 781601 w 622"/>
              <a:gd name="T1" fmla="*/ 0 h 571"/>
              <a:gd name="T2" fmla="*/ 324769 w 622"/>
              <a:gd name="T3" fmla="*/ 46090 h 571"/>
              <a:gd name="T4" fmla="*/ 219657 w 622"/>
              <a:gd name="T5" fmla="*/ 34141 h 571"/>
              <a:gd name="T6" fmla="*/ 152277 w 622"/>
              <a:gd name="T7" fmla="*/ 58040 h 571"/>
              <a:gd name="T8" fmla="*/ 102417 w 622"/>
              <a:gd name="T9" fmla="*/ 97302 h 571"/>
              <a:gd name="T10" fmla="*/ 114545 w 622"/>
              <a:gd name="T11" fmla="*/ 93888 h 571"/>
              <a:gd name="T12" fmla="*/ 33690 w 622"/>
              <a:gd name="T13" fmla="*/ 215088 h 571"/>
              <a:gd name="T14" fmla="*/ 9433 w 622"/>
              <a:gd name="T15" fmla="*/ 269714 h 571"/>
              <a:gd name="T16" fmla="*/ 0 w 622"/>
              <a:gd name="T17" fmla="*/ 336289 h 571"/>
              <a:gd name="T18" fmla="*/ 8086 w 622"/>
              <a:gd name="T19" fmla="*/ 425055 h 571"/>
              <a:gd name="T20" fmla="*/ 32342 w 622"/>
              <a:gd name="T21" fmla="*/ 500165 h 571"/>
              <a:gd name="T22" fmla="*/ 53904 w 622"/>
              <a:gd name="T23" fmla="*/ 546256 h 571"/>
              <a:gd name="T24" fmla="*/ 114545 w 622"/>
              <a:gd name="T25" fmla="*/ 662335 h 571"/>
              <a:gd name="T26" fmla="*/ 173839 w 622"/>
              <a:gd name="T27" fmla="*/ 734031 h 571"/>
              <a:gd name="T28" fmla="*/ 251999 w 622"/>
              <a:gd name="T29" fmla="*/ 829626 h 571"/>
              <a:gd name="T30" fmla="*/ 320726 w 622"/>
              <a:gd name="T31" fmla="*/ 882544 h 571"/>
              <a:gd name="T32" fmla="*/ 437966 w 622"/>
              <a:gd name="T33" fmla="*/ 964483 h 571"/>
              <a:gd name="T34" fmla="*/ 544426 w 622"/>
              <a:gd name="T35" fmla="*/ 974725 h 571"/>
              <a:gd name="T36" fmla="*/ 601024 w 622"/>
              <a:gd name="T37" fmla="*/ 969604 h 571"/>
              <a:gd name="T38" fmla="*/ 703441 w 622"/>
              <a:gd name="T39" fmla="*/ 921806 h 571"/>
              <a:gd name="T40" fmla="*/ 789687 w 622"/>
              <a:gd name="T41" fmla="*/ 846696 h 571"/>
              <a:gd name="T42" fmla="*/ 838200 w 622"/>
              <a:gd name="T43" fmla="*/ 739152 h 571"/>
              <a:gd name="T44" fmla="*/ 831462 w 622"/>
              <a:gd name="T45" fmla="*/ 650386 h 571"/>
              <a:gd name="T46" fmla="*/ 830114 w 622"/>
              <a:gd name="T47" fmla="*/ 559912 h 571"/>
              <a:gd name="T48" fmla="*/ 816639 w 622"/>
              <a:gd name="T49" fmla="*/ 472853 h 571"/>
              <a:gd name="T50" fmla="*/ 770821 w 622"/>
              <a:gd name="T51" fmla="*/ 308976 h 571"/>
              <a:gd name="T52" fmla="*/ 725003 w 622"/>
              <a:gd name="T53" fmla="*/ 230452 h 571"/>
              <a:gd name="T54" fmla="*/ 646842 w 622"/>
              <a:gd name="T55" fmla="*/ 146806 h 571"/>
              <a:gd name="T56" fmla="*/ 586201 w 622"/>
              <a:gd name="T57" fmla="*/ 109251 h 571"/>
              <a:gd name="T58" fmla="*/ 536340 w 622"/>
              <a:gd name="T59" fmla="*/ 66575 h 571"/>
              <a:gd name="T60" fmla="*/ 485132 w 622"/>
              <a:gd name="T61" fmla="*/ 47797 h 571"/>
              <a:gd name="T62" fmla="*/ 393496 w 622"/>
              <a:gd name="T63" fmla="*/ 22192 h 571"/>
              <a:gd name="T64" fmla="*/ 324769 w 622"/>
              <a:gd name="T65" fmla="*/ 46090 h 571"/>
              <a:gd name="T66" fmla="*/ 183272 w 622"/>
              <a:gd name="T67" fmla="*/ 279956 h 57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622" h="571">
                <a:moveTo>
                  <a:pt x="580" y="0"/>
                </a:moveTo>
                <a:lnTo>
                  <a:pt x="241" y="27"/>
                </a:lnTo>
                <a:lnTo>
                  <a:pt x="163" y="20"/>
                </a:lnTo>
                <a:lnTo>
                  <a:pt x="113" y="34"/>
                </a:lnTo>
                <a:lnTo>
                  <a:pt x="76" y="57"/>
                </a:lnTo>
                <a:lnTo>
                  <a:pt x="85" y="55"/>
                </a:lnTo>
                <a:lnTo>
                  <a:pt x="25" y="126"/>
                </a:lnTo>
                <a:lnTo>
                  <a:pt x="7" y="158"/>
                </a:lnTo>
                <a:lnTo>
                  <a:pt x="0" y="197"/>
                </a:lnTo>
                <a:lnTo>
                  <a:pt x="6" y="249"/>
                </a:lnTo>
                <a:lnTo>
                  <a:pt x="24" y="293"/>
                </a:lnTo>
                <a:lnTo>
                  <a:pt x="40" y="320"/>
                </a:lnTo>
                <a:lnTo>
                  <a:pt x="85" y="388"/>
                </a:lnTo>
                <a:lnTo>
                  <a:pt x="129" y="430"/>
                </a:lnTo>
                <a:lnTo>
                  <a:pt x="187" y="486"/>
                </a:lnTo>
                <a:lnTo>
                  <a:pt x="238" y="517"/>
                </a:lnTo>
                <a:lnTo>
                  <a:pt x="325" y="565"/>
                </a:lnTo>
                <a:lnTo>
                  <a:pt x="404" y="571"/>
                </a:lnTo>
                <a:lnTo>
                  <a:pt x="446" y="568"/>
                </a:lnTo>
                <a:lnTo>
                  <a:pt x="522" y="540"/>
                </a:lnTo>
                <a:lnTo>
                  <a:pt x="586" y="496"/>
                </a:lnTo>
                <a:lnTo>
                  <a:pt x="622" y="433"/>
                </a:lnTo>
                <a:lnTo>
                  <a:pt x="617" y="381"/>
                </a:lnTo>
                <a:lnTo>
                  <a:pt x="616" y="328"/>
                </a:lnTo>
                <a:lnTo>
                  <a:pt x="606" y="277"/>
                </a:lnTo>
                <a:lnTo>
                  <a:pt x="572" y="181"/>
                </a:lnTo>
                <a:lnTo>
                  <a:pt x="538" y="135"/>
                </a:lnTo>
                <a:lnTo>
                  <a:pt x="480" y="86"/>
                </a:lnTo>
                <a:lnTo>
                  <a:pt x="435" y="64"/>
                </a:lnTo>
                <a:lnTo>
                  <a:pt x="398" y="39"/>
                </a:lnTo>
                <a:lnTo>
                  <a:pt x="360" y="28"/>
                </a:lnTo>
                <a:lnTo>
                  <a:pt x="292" y="13"/>
                </a:lnTo>
                <a:lnTo>
                  <a:pt x="241" y="27"/>
                </a:lnTo>
                <a:lnTo>
                  <a:pt x="136" y="164"/>
                </a:lnTo>
              </a:path>
            </a:pathLst>
          </a:custGeom>
          <a:noFill/>
          <a:ln w="57150" cmpd="sng">
            <a:solidFill>
              <a:srgbClr val="0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301" name="Line 13"/>
          <p:cNvSpPr>
            <a:spLocks noChangeShapeType="1"/>
          </p:cNvSpPr>
          <p:nvPr/>
        </p:nvSpPr>
        <p:spPr bwMode="auto">
          <a:xfrm>
            <a:off x="5618163" y="4487863"/>
            <a:ext cx="166687" cy="236537"/>
          </a:xfrm>
          <a:prstGeom prst="line">
            <a:avLst/>
          </a:prstGeom>
          <a:noFill/>
          <a:ln w="38100">
            <a:solidFill>
              <a:srgbClr val="00808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302" name="Line 14"/>
          <p:cNvSpPr>
            <a:spLocks noChangeShapeType="1"/>
          </p:cNvSpPr>
          <p:nvPr/>
        </p:nvSpPr>
        <p:spPr bwMode="auto">
          <a:xfrm>
            <a:off x="749300" y="2909888"/>
            <a:ext cx="1476375" cy="1000125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303" name="Freeform 15"/>
          <p:cNvSpPr>
            <a:spLocks/>
          </p:cNvSpPr>
          <p:nvPr/>
        </p:nvSpPr>
        <p:spPr bwMode="auto">
          <a:xfrm>
            <a:off x="434975" y="2528888"/>
            <a:ext cx="304800" cy="409575"/>
          </a:xfrm>
          <a:custGeom>
            <a:avLst/>
            <a:gdLst>
              <a:gd name="T0" fmla="*/ 284219 w 622"/>
              <a:gd name="T1" fmla="*/ 0 h 571"/>
              <a:gd name="T2" fmla="*/ 118098 w 622"/>
              <a:gd name="T3" fmla="*/ 19367 h 571"/>
              <a:gd name="T4" fmla="*/ 79875 w 622"/>
              <a:gd name="T5" fmla="*/ 14346 h 571"/>
              <a:gd name="T6" fmla="*/ 55374 w 622"/>
              <a:gd name="T7" fmla="*/ 24388 h 571"/>
              <a:gd name="T8" fmla="*/ 37242 w 622"/>
              <a:gd name="T9" fmla="*/ 40886 h 571"/>
              <a:gd name="T10" fmla="*/ 41653 w 622"/>
              <a:gd name="T11" fmla="*/ 39451 h 571"/>
              <a:gd name="T12" fmla="*/ 12251 w 622"/>
              <a:gd name="T13" fmla="*/ 90379 h 571"/>
              <a:gd name="T14" fmla="*/ 3430 w 622"/>
              <a:gd name="T15" fmla="*/ 113332 h 571"/>
              <a:gd name="T16" fmla="*/ 0 w 622"/>
              <a:gd name="T17" fmla="*/ 141307 h 571"/>
              <a:gd name="T18" fmla="*/ 2940 w 622"/>
              <a:gd name="T19" fmla="*/ 178606 h 571"/>
              <a:gd name="T20" fmla="*/ 11761 w 622"/>
              <a:gd name="T21" fmla="*/ 210167 h 571"/>
              <a:gd name="T22" fmla="*/ 19601 w 622"/>
              <a:gd name="T23" fmla="*/ 229534 h 571"/>
              <a:gd name="T24" fmla="*/ 41653 w 622"/>
              <a:gd name="T25" fmla="*/ 278310 h 571"/>
              <a:gd name="T26" fmla="*/ 63214 w 622"/>
              <a:gd name="T27" fmla="*/ 308437 h 571"/>
              <a:gd name="T28" fmla="*/ 91636 w 622"/>
              <a:gd name="T29" fmla="*/ 348605 h 571"/>
              <a:gd name="T30" fmla="*/ 116628 w 622"/>
              <a:gd name="T31" fmla="*/ 370841 h 571"/>
              <a:gd name="T32" fmla="*/ 159260 w 622"/>
              <a:gd name="T33" fmla="*/ 405271 h 571"/>
              <a:gd name="T34" fmla="*/ 197973 w 622"/>
              <a:gd name="T35" fmla="*/ 409575 h 571"/>
              <a:gd name="T36" fmla="*/ 218554 w 622"/>
              <a:gd name="T37" fmla="*/ 407423 h 571"/>
              <a:gd name="T38" fmla="*/ 255797 w 622"/>
              <a:gd name="T39" fmla="*/ 387339 h 571"/>
              <a:gd name="T40" fmla="*/ 287159 w 622"/>
              <a:gd name="T41" fmla="*/ 355778 h 571"/>
              <a:gd name="T42" fmla="*/ 304800 w 622"/>
              <a:gd name="T43" fmla="*/ 310588 h 571"/>
              <a:gd name="T44" fmla="*/ 302350 w 622"/>
              <a:gd name="T45" fmla="*/ 273289 h 571"/>
              <a:gd name="T46" fmla="*/ 301860 w 622"/>
              <a:gd name="T47" fmla="*/ 235273 h 571"/>
              <a:gd name="T48" fmla="*/ 296959 w 622"/>
              <a:gd name="T49" fmla="*/ 198690 h 571"/>
              <a:gd name="T50" fmla="*/ 280298 w 622"/>
              <a:gd name="T51" fmla="*/ 129830 h 571"/>
              <a:gd name="T52" fmla="*/ 263637 w 622"/>
              <a:gd name="T53" fmla="*/ 96835 h 571"/>
              <a:gd name="T54" fmla="*/ 235215 w 622"/>
              <a:gd name="T55" fmla="*/ 61687 h 571"/>
              <a:gd name="T56" fmla="*/ 213164 w 622"/>
              <a:gd name="T57" fmla="*/ 45907 h 571"/>
              <a:gd name="T58" fmla="*/ 195033 w 622"/>
              <a:gd name="T59" fmla="*/ 27974 h 571"/>
              <a:gd name="T60" fmla="*/ 176412 w 622"/>
              <a:gd name="T61" fmla="*/ 20084 h 571"/>
              <a:gd name="T62" fmla="*/ 143089 w 622"/>
              <a:gd name="T63" fmla="*/ 9325 h 571"/>
              <a:gd name="T64" fmla="*/ 118098 w 622"/>
              <a:gd name="T65" fmla="*/ 19367 h 571"/>
              <a:gd name="T66" fmla="*/ 66644 w 622"/>
              <a:gd name="T67" fmla="*/ 117636 h 57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622" h="571">
                <a:moveTo>
                  <a:pt x="580" y="0"/>
                </a:moveTo>
                <a:lnTo>
                  <a:pt x="241" y="27"/>
                </a:lnTo>
                <a:lnTo>
                  <a:pt x="163" y="20"/>
                </a:lnTo>
                <a:lnTo>
                  <a:pt x="113" y="34"/>
                </a:lnTo>
                <a:lnTo>
                  <a:pt x="76" y="57"/>
                </a:lnTo>
                <a:lnTo>
                  <a:pt x="85" y="55"/>
                </a:lnTo>
                <a:lnTo>
                  <a:pt x="25" y="126"/>
                </a:lnTo>
                <a:lnTo>
                  <a:pt x="7" y="158"/>
                </a:lnTo>
                <a:lnTo>
                  <a:pt x="0" y="197"/>
                </a:lnTo>
                <a:lnTo>
                  <a:pt x="6" y="249"/>
                </a:lnTo>
                <a:lnTo>
                  <a:pt x="24" y="293"/>
                </a:lnTo>
                <a:lnTo>
                  <a:pt x="40" y="320"/>
                </a:lnTo>
                <a:lnTo>
                  <a:pt x="85" y="388"/>
                </a:lnTo>
                <a:lnTo>
                  <a:pt x="129" y="430"/>
                </a:lnTo>
                <a:lnTo>
                  <a:pt x="187" y="486"/>
                </a:lnTo>
                <a:lnTo>
                  <a:pt x="238" y="517"/>
                </a:lnTo>
                <a:lnTo>
                  <a:pt x="325" y="565"/>
                </a:lnTo>
                <a:lnTo>
                  <a:pt x="404" y="571"/>
                </a:lnTo>
                <a:lnTo>
                  <a:pt x="446" y="568"/>
                </a:lnTo>
                <a:lnTo>
                  <a:pt x="522" y="540"/>
                </a:lnTo>
                <a:lnTo>
                  <a:pt x="586" y="496"/>
                </a:lnTo>
                <a:lnTo>
                  <a:pt x="622" y="433"/>
                </a:lnTo>
                <a:lnTo>
                  <a:pt x="617" y="381"/>
                </a:lnTo>
                <a:lnTo>
                  <a:pt x="616" y="328"/>
                </a:lnTo>
                <a:lnTo>
                  <a:pt x="606" y="277"/>
                </a:lnTo>
                <a:lnTo>
                  <a:pt x="572" y="181"/>
                </a:lnTo>
                <a:lnTo>
                  <a:pt x="538" y="135"/>
                </a:lnTo>
                <a:lnTo>
                  <a:pt x="480" y="86"/>
                </a:lnTo>
                <a:lnTo>
                  <a:pt x="435" y="64"/>
                </a:lnTo>
                <a:lnTo>
                  <a:pt x="398" y="39"/>
                </a:lnTo>
                <a:lnTo>
                  <a:pt x="360" y="28"/>
                </a:lnTo>
                <a:lnTo>
                  <a:pt x="292" y="13"/>
                </a:lnTo>
                <a:lnTo>
                  <a:pt x="241" y="27"/>
                </a:lnTo>
                <a:lnTo>
                  <a:pt x="136" y="164"/>
                </a:lnTo>
              </a:path>
            </a:pathLst>
          </a:custGeom>
          <a:noFill/>
          <a:ln w="57150" cmpd="sng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304" name="Freeform 16"/>
          <p:cNvSpPr>
            <a:spLocks/>
          </p:cNvSpPr>
          <p:nvPr/>
        </p:nvSpPr>
        <p:spPr bwMode="auto">
          <a:xfrm>
            <a:off x="2390775" y="3929063"/>
            <a:ext cx="1677988" cy="522287"/>
          </a:xfrm>
          <a:custGeom>
            <a:avLst/>
            <a:gdLst>
              <a:gd name="T0" fmla="*/ 1578764 w 761"/>
              <a:gd name="T1" fmla="*/ 46467 h 281"/>
              <a:gd name="T2" fmla="*/ 657083 w 761"/>
              <a:gd name="T3" fmla="*/ 13011 h 281"/>
              <a:gd name="T4" fmla="*/ 443201 w 761"/>
              <a:gd name="T5" fmla="*/ 5576 h 281"/>
              <a:gd name="T6" fmla="*/ 308697 w 761"/>
              <a:gd name="T7" fmla="*/ 18587 h 281"/>
              <a:gd name="T8" fmla="*/ 158758 w 761"/>
              <a:gd name="T9" fmla="*/ 53902 h 281"/>
              <a:gd name="T10" fmla="*/ 231523 w 761"/>
              <a:gd name="T11" fmla="*/ 39032 h 281"/>
              <a:gd name="T12" fmla="*/ 105839 w 761"/>
              <a:gd name="T13" fmla="*/ 76206 h 281"/>
              <a:gd name="T14" fmla="*/ 19845 w 761"/>
              <a:gd name="T15" fmla="*/ 135683 h 281"/>
              <a:gd name="T16" fmla="*/ 0 w 761"/>
              <a:gd name="T17" fmla="*/ 170998 h 281"/>
              <a:gd name="T18" fmla="*/ 15435 w 761"/>
              <a:gd name="T19" fmla="*/ 221182 h 281"/>
              <a:gd name="T20" fmla="*/ 105839 w 761"/>
              <a:gd name="T21" fmla="*/ 321551 h 281"/>
              <a:gd name="T22" fmla="*/ 61739 w 761"/>
              <a:gd name="T23" fmla="*/ 276943 h 281"/>
              <a:gd name="T24" fmla="*/ 167578 w 761"/>
              <a:gd name="T25" fmla="*/ 388463 h 281"/>
              <a:gd name="T26" fmla="*/ 291057 w 761"/>
              <a:gd name="T27" fmla="*/ 440506 h 281"/>
              <a:gd name="T28" fmla="*/ 458635 w 761"/>
              <a:gd name="T29" fmla="*/ 470245 h 281"/>
              <a:gd name="T30" fmla="*/ 608574 w 761"/>
              <a:gd name="T31" fmla="*/ 499984 h 281"/>
              <a:gd name="T32" fmla="*/ 846711 w 761"/>
              <a:gd name="T33" fmla="*/ 514853 h 281"/>
              <a:gd name="T34" fmla="*/ 1100284 w 761"/>
              <a:gd name="T35" fmla="*/ 522288 h 281"/>
              <a:gd name="T36" fmla="*/ 1214943 w 761"/>
              <a:gd name="T37" fmla="*/ 518571 h 281"/>
              <a:gd name="T38" fmla="*/ 1422211 w 761"/>
              <a:gd name="T39" fmla="*/ 492549 h 281"/>
              <a:gd name="T40" fmla="*/ 1596404 w 761"/>
              <a:gd name="T41" fmla="*/ 451658 h 281"/>
              <a:gd name="T42" fmla="*/ 1640503 w 761"/>
              <a:gd name="T43" fmla="*/ 381029 h 281"/>
              <a:gd name="T44" fmla="*/ 1658143 w 761"/>
              <a:gd name="T45" fmla="*/ 299247 h 281"/>
              <a:gd name="T46" fmla="*/ 1677988 w 761"/>
              <a:gd name="T47" fmla="*/ 293671 h 281"/>
              <a:gd name="T48" fmla="*/ 1649323 w 761"/>
              <a:gd name="T49" fmla="*/ 247204 h 281"/>
              <a:gd name="T50" fmla="*/ 1556714 w 761"/>
              <a:gd name="T51" fmla="*/ 156129 h 281"/>
              <a:gd name="T52" fmla="*/ 1464105 w 761"/>
              <a:gd name="T53" fmla="*/ 113379 h 281"/>
              <a:gd name="T54" fmla="*/ 1307552 w 761"/>
              <a:gd name="T55" fmla="*/ 66912 h 281"/>
              <a:gd name="T56" fmla="*/ 1184073 w 761"/>
              <a:gd name="T57" fmla="*/ 46467 h 281"/>
              <a:gd name="T58" fmla="*/ 1082644 w 761"/>
              <a:gd name="T59" fmla="*/ 24163 h 281"/>
              <a:gd name="T60" fmla="*/ 981215 w 761"/>
              <a:gd name="T61" fmla="*/ 13011 h 281"/>
              <a:gd name="T62" fmla="*/ 795997 w 761"/>
              <a:gd name="T63" fmla="*/ 0 h 281"/>
              <a:gd name="T64" fmla="*/ 657083 w 761"/>
              <a:gd name="T65" fmla="*/ 13011 h 281"/>
              <a:gd name="T66" fmla="*/ 502735 w 761"/>
              <a:gd name="T67" fmla="*/ 98510 h 28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761" h="281">
                <a:moveTo>
                  <a:pt x="716" y="25"/>
                </a:moveTo>
                <a:lnTo>
                  <a:pt x="298" y="7"/>
                </a:lnTo>
                <a:lnTo>
                  <a:pt x="201" y="3"/>
                </a:lnTo>
                <a:lnTo>
                  <a:pt x="140" y="10"/>
                </a:lnTo>
                <a:lnTo>
                  <a:pt x="72" y="29"/>
                </a:lnTo>
                <a:lnTo>
                  <a:pt x="105" y="21"/>
                </a:lnTo>
                <a:lnTo>
                  <a:pt x="48" y="41"/>
                </a:lnTo>
                <a:lnTo>
                  <a:pt x="9" y="73"/>
                </a:lnTo>
                <a:lnTo>
                  <a:pt x="0" y="92"/>
                </a:lnTo>
                <a:lnTo>
                  <a:pt x="7" y="119"/>
                </a:lnTo>
                <a:lnTo>
                  <a:pt x="48" y="173"/>
                </a:lnTo>
                <a:lnTo>
                  <a:pt x="28" y="149"/>
                </a:lnTo>
                <a:lnTo>
                  <a:pt x="76" y="209"/>
                </a:lnTo>
                <a:lnTo>
                  <a:pt x="132" y="237"/>
                </a:lnTo>
                <a:lnTo>
                  <a:pt x="208" y="253"/>
                </a:lnTo>
                <a:lnTo>
                  <a:pt x="276" y="269"/>
                </a:lnTo>
                <a:lnTo>
                  <a:pt x="384" y="277"/>
                </a:lnTo>
                <a:lnTo>
                  <a:pt x="499" y="281"/>
                </a:lnTo>
                <a:lnTo>
                  <a:pt x="551" y="279"/>
                </a:lnTo>
                <a:lnTo>
                  <a:pt x="645" y="265"/>
                </a:lnTo>
                <a:lnTo>
                  <a:pt x="724" y="243"/>
                </a:lnTo>
                <a:lnTo>
                  <a:pt x="744" y="205"/>
                </a:lnTo>
                <a:lnTo>
                  <a:pt x="752" y="161"/>
                </a:lnTo>
                <a:lnTo>
                  <a:pt x="761" y="158"/>
                </a:lnTo>
                <a:lnTo>
                  <a:pt x="748" y="133"/>
                </a:lnTo>
                <a:lnTo>
                  <a:pt x="706" y="84"/>
                </a:lnTo>
                <a:lnTo>
                  <a:pt x="664" y="61"/>
                </a:lnTo>
                <a:lnTo>
                  <a:pt x="593" y="36"/>
                </a:lnTo>
                <a:lnTo>
                  <a:pt x="537" y="25"/>
                </a:lnTo>
                <a:lnTo>
                  <a:pt x="491" y="13"/>
                </a:lnTo>
                <a:lnTo>
                  <a:pt x="445" y="7"/>
                </a:lnTo>
                <a:lnTo>
                  <a:pt x="361" y="0"/>
                </a:lnTo>
                <a:lnTo>
                  <a:pt x="298" y="7"/>
                </a:lnTo>
                <a:lnTo>
                  <a:pt x="228" y="53"/>
                </a:lnTo>
              </a:path>
            </a:pathLst>
          </a:custGeom>
          <a:noFill/>
          <a:ln w="57150" cmpd="sng">
            <a:solidFill>
              <a:srgbClr val="CCFF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305" name="Line 17"/>
          <p:cNvSpPr>
            <a:spLocks noChangeShapeType="1"/>
          </p:cNvSpPr>
          <p:nvPr/>
        </p:nvSpPr>
        <p:spPr bwMode="auto">
          <a:xfrm flipH="1">
            <a:off x="3533775" y="2024063"/>
            <a:ext cx="2286000" cy="1905000"/>
          </a:xfrm>
          <a:prstGeom prst="line">
            <a:avLst/>
          </a:prstGeom>
          <a:noFill/>
          <a:ln w="38100">
            <a:solidFill>
              <a:srgbClr val="CCFF33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306" name="Text Box 18"/>
          <p:cNvSpPr txBox="1">
            <a:spLocks noChangeArrowheads="1"/>
          </p:cNvSpPr>
          <p:nvPr/>
        </p:nvSpPr>
        <p:spPr bwMode="auto">
          <a:xfrm>
            <a:off x="5784850" y="1222375"/>
            <a:ext cx="1073150" cy="863600"/>
          </a:xfrm>
          <a:prstGeom prst="rect">
            <a:avLst/>
          </a:prstGeom>
          <a:solidFill>
            <a:srgbClr val="FFFFCC"/>
          </a:solidFill>
          <a:ln w="38100">
            <a:solidFill>
              <a:srgbClr val="CCFF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sz="1600" dirty="0">
                <a:latin typeface="Times New Roman" pitchFamily="18" charset="0"/>
              </a:rPr>
              <a:t>Select and</a:t>
            </a:r>
          </a:p>
          <a:p>
            <a:pPr algn="ctr"/>
            <a:r>
              <a:rPr lang="en-US" sz="1600" dirty="0">
                <a:latin typeface="Times New Roman" pitchFamily="18" charset="0"/>
              </a:rPr>
              <a:t>right-click</a:t>
            </a:r>
          </a:p>
          <a:p>
            <a:pPr algn="ctr"/>
            <a:r>
              <a:rPr lang="en-US" sz="1600" dirty="0">
                <a:latin typeface="Times New Roman" pitchFamily="18" charset="0"/>
              </a:rPr>
              <a:t>to copy</a:t>
            </a:r>
          </a:p>
        </p:txBody>
      </p:sp>
      <p:sp>
        <p:nvSpPr>
          <p:cNvPr id="12307" name="TextBox 20"/>
          <p:cNvSpPr txBox="1">
            <a:spLocks noChangeArrowheads="1"/>
          </p:cNvSpPr>
          <p:nvPr/>
        </p:nvSpPr>
        <p:spPr bwMode="auto">
          <a:xfrm>
            <a:off x="2209800" y="304800"/>
            <a:ext cx="437812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b="1" dirty="0"/>
              <a:t>Display of Steady-State Features (      )</a:t>
            </a:r>
          </a:p>
        </p:txBody>
      </p:sp>
      <p:sp>
        <p:nvSpPr>
          <p:cNvPr id="12308" name="Freeform 5"/>
          <p:cNvSpPr>
            <a:spLocks/>
          </p:cNvSpPr>
          <p:nvPr/>
        </p:nvSpPr>
        <p:spPr bwMode="auto">
          <a:xfrm>
            <a:off x="4495800" y="3692525"/>
            <a:ext cx="785813" cy="922338"/>
          </a:xfrm>
          <a:custGeom>
            <a:avLst/>
            <a:gdLst>
              <a:gd name="T0" fmla="*/ 72050 w 1167"/>
              <a:gd name="T1" fmla="*/ 31750 h 581"/>
              <a:gd name="T2" fmla="*/ 144773 w 1167"/>
              <a:gd name="T3" fmla="*/ 0 h 581"/>
              <a:gd name="T4" fmla="*/ 606698 w 1167"/>
              <a:gd name="T5" fmla="*/ 109538 h 581"/>
              <a:gd name="T6" fmla="*/ 668647 w 1167"/>
              <a:gd name="T7" fmla="*/ 152400 h 581"/>
              <a:gd name="T8" fmla="*/ 734637 w 1167"/>
              <a:gd name="T9" fmla="*/ 236538 h 581"/>
              <a:gd name="T10" fmla="*/ 702315 w 1167"/>
              <a:gd name="T11" fmla="*/ 200025 h 581"/>
              <a:gd name="T12" fmla="*/ 756857 w 1167"/>
              <a:gd name="T13" fmla="*/ 282575 h 581"/>
              <a:gd name="T14" fmla="*/ 772345 w 1167"/>
              <a:gd name="T15" fmla="*/ 374650 h 581"/>
              <a:gd name="T16" fmla="*/ 785812 w 1167"/>
              <a:gd name="T17" fmla="*/ 450850 h 581"/>
              <a:gd name="T18" fmla="*/ 783792 w 1167"/>
              <a:gd name="T19" fmla="*/ 544513 h 581"/>
              <a:gd name="T20" fmla="*/ 729250 w 1167"/>
              <a:gd name="T21" fmla="*/ 666750 h 581"/>
              <a:gd name="T22" fmla="*/ 756184 w 1167"/>
              <a:gd name="T23" fmla="*/ 633413 h 581"/>
              <a:gd name="T24" fmla="*/ 691541 w 1167"/>
              <a:gd name="T25" fmla="*/ 755650 h 581"/>
              <a:gd name="T26" fmla="*/ 637673 w 1167"/>
              <a:gd name="T27" fmla="*/ 844550 h 581"/>
              <a:gd name="T28" fmla="*/ 550809 w 1167"/>
              <a:gd name="T29" fmla="*/ 896938 h 581"/>
              <a:gd name="T30" fmla="*/ 476739 w 1167"/>
              <a:gd name="T31" fmla="*/ 922338 h 581"/>
              <a:gd name="T32" fmla="*/ 364962 w 1167"/>
              <a:gd name="T33" fmla="*/ 909638 h 581"/>
              <a:gd name="T34" fmla="*/ 245103 w 1167"/>
              <a:gd name="T35" fmla="*/ 881063 h 581"/>
              <a:gd name="T36" fmla="*/ 192581 w 1167"/>
              <a:gd name="T37" fmla="*/ 855663 h 581"/>
              <a:gd name="T38" fmla="*/ 97637 w 1167"/>
              <a:gd name="T39" fmla="*/ 777875 h 581"/>
              <a:gd name="T40" fmla="*/ 37035 w 1167"/>
              <a:gd name="T41" fmla="*/ 679450 h 581"/>
              <a:gd name="T42" fmla="*/ 8080 w 1167"/>
              <a:gd name="T43" fmla="*/ 552450 h 581"/>
              <a:gd name="T44" fmla="*/ 8754 w 1167"/>
              <a:gd name="T45" fmla="*/ 411163 h 581"/>
              <a:gd name="T46" fmla="*/ 0 w 1167"/>
              <a:gd name="T47" fmla="*/ 400050 h 581"/>
              <a:gd name="T48" fmla="*/ 18181 w 1167"/>
              <a:gd name="T49" fmla="*/ 323850 h 581"/>
              <a:gd name="T50" fmla="*/ 70703 w 1167"/>
              <a:gd name="T51" fmla="*/ 184150 h 581"/>
              <a:gd name="T52" fmla="*/ 118511 w 1167"/>
              <a:gd name="T53" fmla="*/ 127000 h 581"/>
              <a:gd name="T54" fmla="*/ 197295 w 1167"/>
              <a:gd name="T55" fmla="*/ 73025 h 581"/>
              <a:gd name="T56" fmla="*/ 256550 w 1167"/>
              <a:gd name="T57" fmla="*/ 58738 h 581"/>
              <a:gd name="T58" fmla="*/ 306379 w 1167"/>
              <a:gd name="T59" fmla="*/ 36513 h 581"/>
              <a:gd name="T60" fmla="*/ 354861 w 1167"/>
              <a:gd name="T61" fmla="*/ 34925 h 581"/>
              <a:gd name="T62" fmla="*/ 442398 w 1167"/>
              <a:gd name="T63" fmla="*/ 42863 h 581"/>
              <a:gd name="T64" fmla="*/ 505694 w 1167"/>
              <a:gd name="T65" fmla="*/ 87313 h 581"/>
              <a:gd name="T66" fmla="*/ 529935 w 1167"/>
              <a:gd name="T67" fmla="*/ 203200 h 58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167" h="581">
                <a:moveTo>
                  <a:pt x="107" y="20"/>
                </a:moveTo>
                <a:lnTo>
                  <a:pt x="215" y="0"/>
                </a:lnTo>
                <a:lnTo>
                  <a:pt x="901" y="69"/>
                </a:lnTo>
                <a:lnTo>
                  <a:pt x="993" y="96"/>
                </a:lnTo>
                <a:lnTo>
                  <a:pt x="1091" y="149"/>
                </a:lnTo>
                <a:lnTo>
                  <a:pt x="1043" y="126"/>
                </a:lnTo>
                <a:lnTo>
                  <a:pt x="1124" y="178"/>
                </a:lnTo>
                <a:lnTo>
                  <a:pt x="1147" y="236"/>
                </a:lnTo>
                <a:lnTo>
                  <a:pt x="1167" y="284"/>
                </a:lnTo>
                <a:lnTo>
                  <a:pt x="1164" y="343"/>
                </a:lnTo>
                <a:lnTo>
                  <a:pt x="1083" y="420"/>
                </a:lnTo>
                <a:lnTo>
                  <a:pt x="1123" y="399"/>
                </a:lnTo>
                <a:lnTo>
                  <a:pt x="1027" y="476"/>
                </a:lnTo>
                <a:lnTo>
                  <a:pt x="947" y="532"/>
                </a:lnTo>
                <a:lnTo>
                  <a:pt x="818" y="565"/>
                </a:lnTo>
                <a:lnTo>
                  <a:pt x="708" y="581"/>
                </a:lnTo>
                <a:lnTo>
                  <a:pt x="542" y="573"/>
                </a:lnTo>
                <a:lnTo>
                  <a:pt x="364" y="555"/>
                </a:lnTo>
                <a:lnTo>
                  <a:pt x="286" y="539"/>
                </a:lnTo>
                <a:lnTo>
                  <a:pt x="145" y="490"/>
                </a:lnTo>
                <a:lnTo>
                  <a:pt x="55" y="428"/>
                </a:lnTo>
                <a:lnTo>
                  <a:pt x="12" y="348"/>
                </a:lnTo>
                <a:lnTo>
                  <a:pt x="13" y="259"/>
                </a:lnTo>
                <a:lnTo>
                  <a:pt x="0" y="252"/>
                </a:lnTo>
                <a:lnTo>
                  <a:pt x="27" y="204"/>
                </a:lnTo>
                <a:lnTo>
                  <a:pt x="105" y="116"/>
                </a:lnTo>
                <a:lnTo>
                  <a:pt x="176" y="80"/>
                </a:lnTo>
                <a:lnTo>
                  <a:pt x="293" y="46"/>
                </a:lnTo>
                <a:lnTo>
                  <a:pt x="381" y="37"/>
                </a:lnTo>
                <a:lnTo>
                  <a:pt x="455" y="23"/>
                </a:lnTo>
                <a:lnTo>
                  <a:pt x="527" y="22"/>
                </a:lnTo>
                <a:lnTo>
                  <a:pt x="657" y="27"/>
                </a:lnTo>
                <a:lnTo>
                  <a:pt x="751" y="55"/>
                </a:lnTo>
                <a:lnTo>
                  <a:pt x="787" y="128"/>
                </a:lnTo>
              </a:path>
            </a:pathLst>
          </a:custGeom>
          <a:noFill/>
          <a:ln w="57150" cmpd="sng">
            <a:solidFill>
              <a:srgbClr val="99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309" name="Text Box 11"/>
          <p:cNvSpPr txBox="1">
            <a:spLocks noChangeArrowheads="1"/>
          </p:cNvSpPr>
          <p:nvPr/>
        </p:nvSpPr>
        <p:spPr bwMode="auto">
          <a:xfrm>
            <a:off x="4495800" y="4919663"/>
            <a:ext cx="763588" cy="338137"/>
          </a:xfrm>
          <a:prstGeom prst="rect">
            <a:avLst/>
          </a:prstGeom>
          <a:solidFill>
            <a:schemeClr val="bg1"/>
          </a:solidFill>
          <a:ln w="28575">
            <a:solidFill>
              <a:srgbClr val="9933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sz="1600">
                <a:latin typeface="Times New Roman" pitchFamily="18" charset="0"/>
              </a:rPr>
              <a:t>Stable</a:t>
            </a:r>
          </a:p>
        </p:txBody>
      </p:sp>
      <p:sp>
        <p:nvSpPr>
          <p:cNvPr id="12310" name="Line 13"/>
          <p:cNvSpPr>
            <a:spLocks noChangeShapeType="1"/>
          </p:cNvSpPr>
          <p:nvPr/>
        </p:nvSpPr>
        <p:spPr bwMode="auto">
          <a:xfrm>
            <a:off x="4953000" y="4640263"/>
            <a:ext cx="0" cy="254000"/>
          </a:xfrm>
          <a:prstGeom prst="line">
            <a:avLst/>
          </a:prstGeom>
          <a:noFill/>
          <a:ln w="38100">
            <a:solidFill>
              <a:srgbClr val="99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1276970"/>
              </p:ext>
            </p:extLst>
          </p:nvPr>
        </p:nvGraphicFramePr>
        <p:xfrm>
          <a:off x="5998030" y="330200"/>
          <a:ext cx="358775" cy="3484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4" name="Picture" r:id="rId4" imgW="272514" imgH="262774" progId="Word.Picture.8">
                  <p:embed/>
                </p:oleObj>
              </mc:Choice>
              <mc:Fallback>
                <p:oleObj name="Picture" r:id="rId4" imgW="272514" imgH="262774" progId="Word.Picture.8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98030" y="330200"/>
                        <a:ext cx="358775" cy="34840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013" y="1085850"/>
            <a:ext cx="7419975" cy="531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5" name="Freeform 3"/>
          <p:cNvSpPr>
            <a:spLocks/>
          </p:cNvSpPr>
          <p:nvPr/>
        </p:nvSpPr>
        <p:spPr bwMode="auto">
          <a:xfrm>
            <a:off x="2108200" y="1800225"/>
            <a:ext cx="4984750" cy="247650"/>
          </a:xfrm>
          <a:custGeom>
            <a:avLst/>
            <a:gdLst>
              <a:gd name="T0" fmla="*/ 381000 w 3140"/>
              <a:gd name="T1" fmla="*/ 0 h 156"/>
              <a:gd name="T2" fmla="*/ 768350 w 3140"/>
              <a:gd name="T3" fmla="*/ 0 h 156"/>
              <a:gd name="T4" fmla="*/ 4984750 w 3140"/>
              <a:gd name="T5" fmla="*/ 244475 h 156"/>
              <a:gd name="T6" fmla="*/ 0 w 3140"/>
              <a:gd name="T7" fmla="*/ 247650 h 156"/>
              <a:gd name="T8" fmla="*/ 381000 w 3140"/>
              <a:gd name="T9" fmla="*/ 0 h 15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140" h="156">
                <a:moveTo>
                  <a:pt x="240" y="0"/>
                </a:moveTo>
                <a:lnTo>
                  <a:pt x="484" y="0"/>
                </a:lnTo>
                <a:lnTo>
                  <a:pt x="3140" y="154"/>
                </a:lnTo>
                <a:lnTo>
                  <a:pt x="0" y="156"/>
                </a:lnTo>
                <a:lnTo>
                  <a:pt x="240" y="0"/>
                </a:lnTo>
                <a:close/>
              </a:path>
            </a:pathLst>
          </a:custGeom>
          <a:gradFill rotWithShape="0">
            <a:gsLst>
              <a:gs pos="0">
                <a:srgbClr val="FF0000"/>
              </a:gs>
              <a:gs pos="100000">
                <a:srgbClr val="AA0000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2489200" y="1374775"/>
            <a:ext cx="381000" cy="457200"/>
          </a:xfrm>
          <a:prstGeom prst="rect">
            <a:avLst/>
          </a:prstGeom>
          <a:noFill/>
          <a:ln w="57150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17" name="Freeform 5"/>
          <p:cNvSpPr>
            <a:spLocks/>
          </p:cNvSpPr>
          <p:nvPr/>
        </p:nvSpPr>
        <p:spPr bwMode="auto">
          <a:xfrm>
            <a:off x="2857500" y="1819275"/>
            <a:ext cx="4552950" cy="234950"/>
          </a:xfrm>
          <a:custGeom>
            <a:avLst/>
            <a:gdLst>
              <a:gd name="T0" fmla="*/ 0 w 2868"/>
              <a:gd name="T1" fmla="*/ 0 h 148"/>
              <a:gd name="T2" fmla="*/ 4552950 w 2868"/>
              <a:gd name="T3" fmla="*/ 234950 h 148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2868" h="148">
                <a:moveTo>
                  <a:pt x="0" y="0"/>
                </a:moveTo>
                <a:lnTo>
                  <a:pt x="2868" y="148"/>
                </a:lnTo>
              </a:path>
            </a:pathLst>
          </a:custGeom>
          <a:noFill/>
          <a:ln w="57150" cmpd="sng">
            <a:solidFill>
              <a:srgbClr val="FF33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2133600" y="2060575"/>
            <a:ext cx="5295900" cy="3994150"/>
          </a:xfrm>
          <a:prstGeom prst="rect">
            <a:avLst/>
          </a:prstGeom>
          <a:noFill/>
          <a:ln w="57150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19" name="Freeform 7"/>
          <p:cNvSpPr>
            <a:spLocks/>
          </p:cNvSpPr>
          <p:nvPr/>
        </p:nvSpPr>
        <p:spPr bwMode="auto">
          <a:xfrm>
            <a:off x="5175250" y="2343150"/>
            <a:ext cx="2116138" cy="696913"/>
          </a:xfrm>
          <a:custGeom>
            <a:avLst/>
            <a:gdLst>
              <a:gd name="T0" fmla="*/ 1920875 w 1333"/>
              <a:gd name="T1" fmla="*/ 0 h 439"/>
              <a:gd name="T2" fmla="*/ 795338 w 1333"/>
              <a:gd name="T3" fmla="*/ 92075 h 439"/>
              <a:gd name="T4" fmla="*/ 528638 w 1333"/>
              <a:gd name="T5" fmla="*/ 117475 h 439"/>
              <a:gd name="T6" fmla="*/ 360363 w 1333"/>
              <a:gd name="T7" fmla="*/ 157163 h 439"/>
              <a:gd name="T8" fmla="*/ 238125 w 1333"/>
              <a:gd name="T9" fmla="*/ 198438 h 439"/>
              <a:gd name="T10" fmla="*/ 269875 w 1333"/>
              <a:gd name="T11" fmla="*/ 193675 h 439"/>
              <a:gd name="T12" fmla="*/ 74613 w 1333"/>
              <a:gd name="T13" fmla="*/ 303213 h 439"/>
              <a:gd name="T14" fmla="*/ 19050 w 1333"/>
              <a:gd name="T15" fmla="*/ 350838 h 439"/>
              <a:gd name="T16" fmla="*/ 0 w 1333"/>
              <a:gd name="T17" fmla="*/ 398463 h 439"/>
              <a:gd name="T18" fmla="*/ 28575 w 1333"/>
              <a:gd name="T19" fmla="*/ 457200 h 439"/>
              <a:gd name="T20" fmla="*/ 96838 w 1333"/>
              <a:gd name="T21" fmla="*/ 503238 h 439"/>
              <a:gd name="T22" fmla="*/ 153988 w 1333"/>
              <a:gd name="T23" fmla="*/ 528638 h 439"/>
              <a:gd name="T24" fmla="*/ 319088 w 1333"/>
              <a:gd name="T25" fmla="*/ 590550 h 439"/>
              <a:gd name="T26" fmla="*/ 474663 w 1333"/>
              <a:gd name="T27" fmla="*/ 620713 h 439"/>
              <a:gd name="T28" fmla="*/ 681038 w 1333"/>
              <a:gd name="T29" fmla="*/ 663575 h 439"/>
              <a:gd name="T30" fmla="*/ 858838 w 1333"/>
              <a:gd name="T31" fmla="*/ 677863 h 439"/>
              <a:gd name="T32" fmla="*/ 1162050 w 1333"/>
              <a:gd name="T33" fmla="*/ 696913 h 439"/>
              <a:gd name="T34" fmla="*/ 1431925 w 1333"/>
              <a:gd name="T35" fmla="*/ 671513 h 439"/>
              <a:gd name="T36" fmla="*/ 1574800 w 1333"/>
              <a:gd name="T37" fmla="*/ 649288 h 439"/>
              <a:gd name="T38" fmla="*/ 1828800 w 1333"/>
              <a:gd name="T39" fmla="*/ 584200 h 439"/>
              <a:gd name="T40" fmla="*/ 2039938 w 1333"/>
              <a:gd name="T41" fmla="*/ 503238 h 439"/>
              <a:gd name="T42" fmla="*/ 2092325 w 1333"/>
              <a:gd name="T43" fmla="*/ 428625 h 439"/>
              <a:gd name="T44" fmla="*/ 2111375 w 1333"/>
              <a:gd name="T45" fmla="*/ 314325 h 439"/>
              <a:gd name="T46" fmla="*/ 2116138 w 1333"/>
              <a:gd name="T47" fmla="*/ 290513 h 439"/>
              <a:gd name="T48" fmla="*/ 2074863 w 1333"/>
              <a:gd name="T49" fmla="*/ 234950 h 439"/>
              <a:gd name="T50" fmla="*/ 1944688 w 1333"/>
              <a:gd name="T51" fmla="*/ 133350 h 439"/>
              <a:gd name="T52" fmla="*/ 1820863 w 1333"/>
              <a:gd name="T53" fmla="*/ 93663 h 439"/>
              <a:gd name="T54" fmla="*/ 1617663 w 1333"/>
              <a:gd name="T55" fmla="*/ 60325 h 439"/>
              <a:gd name="T56" fmla="*/ 1460500 w 1333"/>
              <a:gd name="T57" fmla="*/ 52388 h 439"/>
              <a:gd name="T58" fmla="*/ 1331913 w 1333"/>
              <a:gd name="T59" fmla="*/ 39688 h 439"/>
              <a:gd name="T60" fmla="*/ 1200150 w 1333"/>
              <a:gd name="T61" fmla="*/ 42863 h 439"/>
              <a:gd name="T62" fmla="*/ 966788 w 1333"/>
              <a:gd name="T63" fmla="*/ 53975 h 439"/>
              <a:gd name="T64" fmla="*/ 795338 w 1333"/>
              <a:gd name="T65" fmla="*/ 92075 h 439"/>
              <a:gd name="T66" fmla="*/ 577850 w 1333"/>
              <a:gd name="T67" fmla="*/ 228600 h 43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333" h="439">
                <a:moveTo>
                  <a:pt x="1210" y="0"/>
                </a:moveTo>
                <a:lnTo>
                  <a:pt x="501" y="58"/>
                </a:lnTo>
                <a:lnTo>
                  <a:pt x="333" y="74"/>
                </a:lnTo>
                <a:lnTo>
                  <a:pt x="227" y="99"/>
                </a:lnTo>
                <a:lnTo>
                  <a:pt x="150" y="125"/>
                </a:lnTo>
                <a:lnTo>
                  <a:pt x="170" y="122"/>
                </a:lnTo>
                <a:lnTo>
                  <a:pt x="47" y="191"/>
                </a:lnTo>
                <a:lnTo>
                  <a:pt x="12" y="221"/>
                </a:lnTo>
                <a:lnTo>
                  <a:pt x="0" y="251"/>
                </a:lnTo>
                <a:lnTo>
                  <a:pt x="18" y="288"/>
                </a:lnTo>
                <a:lnTo>
                  <a:pt x="61" y="317"/>
                </a:lnTo>
                <a:lnTo>
                  <a:pt x="97" y="333"/>
                </a:lnTo>
                <a:lnTo>
                  <a:pt x="201" y="372"/>
                </a:lnTo>
                <a:lnTo>
                  <a:pt x="299" y="391"/>
                </a:lnTo>
                <a:lnTo>
                  <a:pt x="429" y="418"/>
                </a:lnTo>
                <a:lnTo>
                  <a:pt x="541" y="427"/>
                </a:lnTo>
                <a:lnTo>
                  <a:pt x="732" y="439"/>
                </a:lnTo>
                <a:lnTo>
                  <a:pt x="902" y="423"/>
                </a:lnTo>
                <a:lnTo>
                  <a:pt x="992" y="409"/>
                </a:lnTo>
                <a:lnTo>
                  <a:pt x="1152" y="368"/>
                </a:lnTo>
                <a:lnTo>
                  <a:pt x="1285" y="317"/>
                </a:lnTo>
                <a:lnTo>
                  <a:pt x="1318" y="270"/>
                </a:lnTo>
                <a:lnTo>
                  <a:pt x="1330" y="198"/>
                </a:lnTo>
                <a:lnTo>
                  <a:pt x="1333" y="183"/>
                </a:lnTo>
                <a:lnTo>
                  <a:pt x="1307" y="148"/>
                </a:lnTo>
                <a:lnTo>
                  <a:pt x="1225" y="84"/>
                </a:lnTo>
                <a:lnTo>
                  <a:pt x="1147" y="59"/>
                </a:lnTo>
                <a:lnTo>
                  <a:pt x="1019" y="38"/>
                </a:lnTo>
                <a:lnTo>
                  <a:pt x="920" y="33"/>
                </a:lnTo>
                <a:lnTo>
                  <a:pt x="839" y="25"/>
                </a:lnTo>
                <a:lnTo>
                  <a:pt x="756" y="27"/>
                </a:lnTo>
                <a:lnTo>
                  <a:pt x="609" y="34"/>
                </a:lnTo>
                <a:lnTo>
                  <a:pt x="501" y="58"/>
                </a:lnTo>
                <a:lnTo>
                  <a:pt x="364" y="144"/>
                </a:lnTo>
              </a:path>
            </a:pathLst>
          </a:custGeom>
          <a:noFill/>
          <a:ln w="57150" cmpd="sng">
            <a:solidFill>
              <a:srgbClr val="CCFF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0" name="Freeform 8"/>
          <p:cNvSpPr>
            <a:spLocks/>
          </p:cNvSpPr>
          <p:nvPr/>
        </p:nvSpPr>
        <p:spPr bwMode="auto">
          <a:xfrm rot="4186276">
            <a:off x="3048000" y="4048125"/>
            <a:ext cx="457200" cy="609600"/>
          </a:xfrm>
          <a:custGeom>
            <a:avLst/>
            <a:gdLst>
              <a:gd name="T0" fmla="*/ 426328 w 622"/>
              <a:gd name="T1" fmla="*/ 0 h 571"/>
              <a:gd name="T2" fmla="*/ 177147 w 622"/>
              <a:gd name="T3" fmla="*/ 28825 h 571"/>
              <a:gd name="T4" fmla="*/ 119813 w 622"/>
              <a:gd name="T5" fmla="*/ 21352 h 571"/>
              <a:gd name="T6" fmla="*/ 83060 w 622"/>
              <a:gd name="T7" fmla="*/ 36298 h 571"/>
              <a:gd name="T8" fmla="*/ 55864 w 622"/>
              <a:gd name="T9" fmla="*/ 60853 h 571"/>
              <a:gd name="T10" fmla="*/ 62479 w 622"/>
              <a:gd name="T11" fmla="*/ 58718 h 571"/>
              <a:gd name="T12" fmla="*/ 18376 w 622"/>
              <a:gd name="T13" fmla="*/ 134518 h 571"/>
              <a:gd name="T14" fmla="*/ 5145 w 622"/>
              <a:gd name="T15" fmla="*/ 168681 h 571"/>
              <a:gd name="T16" fmla="*/ 0 w 622"/>
              <a:gd name="T17" fmla="*/ 210317 h 571"/>
              <a:gd name="T18" fmla="*/ 4410 w 622"/>
              <a:gd name="T19" fmla="*/ 265833 h 571"/>
              <a:gd name="T20" fmla="*/ 17641 w 622"/>
              <a:gd name="T21" fmla="*/ 312807 h 571"/>
              <a:gd name="T22" fmla="*/ 29402 w 622"/>
              <a:gd name="T23" fmla="*/ 341632 h 571"/>
              <a:gd name="T24" fmla="*/ 62479 w 622"/>
              <a:gd name="T25" fmla="*/ 414229 h 571"/>
              <a:gd name="T26" fmla="*/ 94821 w 622"/>
              <a:gd name="T27" fmla="*/ 459068 h 571"/>
              <a:gd name="T28" fmla="*/ 137454 w 622"/>
              <a:gd name="T29" fmla="*/ 518854 h 571"/>
              <a:gd name="T30" fmla="*/ 174941 w 622"/>
              <a:gd name="T31" fmla="*/ 551950 h 571"/>
              <a:gd name="T32" fmla="*/ 238891 w 622"/>
              <a:gd name="T33" fmla="*/ 603194 h 571"/>
              <a:gd name="T34" fmla="*/ 296959 w 622"/>
              <a:gd name="T35" fmla="*/ 609600 h 571"/>
              <a:gd name="T36" fmla="*/ 327832 w 622"/>
              <a:gd name="T37" fmla="*/ 606397 h 571"/>
              <a:gd name="T38" fmla="*/ 383695 w 622"/>
              <a:gd name="T39" fmla="*/ 576504 h 571"/>
              <a:gd name="T40" fmla="*/ 430738 w 622"/>
              <a:gd name="T41" fmla="*/ 529530 h 571"/>
              <a:gd name="T42" fmla="*/ 457200 w 622"/>
              <a:gd name="T43" fmla="*/ 462271 h 571"/>
              <a:gd name="T44" fmla="*/ 453525 w 622"/>
              <a:gd name="T45" fmla="*/ 406756 h 571"/>
              <a:gd name="T46" fmla="*/ 452790 w 622"/>
              <a:gd name="T47" fmla="*/ 350173 h 571"/>
              <a:gd name="T48" fmla="*/ 445439 w 622"/>
              <a:gd name="T49" fmla="*/ 295725 h 571"/>
              <a:gd name="T50" fmla="*/ 420448 w 622"/>
              <a:gd name="T51" fmla="*/ 193236 h 571"/>
              <a:gd name="T52" fmla="*/ 395456 w 622"/>
              <a:gd name="T53" fmla="*/ 144126 h 571"/>
              <a:gd name="T54" fmla="*/ 352823 w 622"/>
              <a:gd name="T55" fmla="*/ 91814 h 571"/>
              <a:gd name="T56" fmla="*/ 319746 w 622"/>
              <a:gd name="T57" fmla="*/ 68326 h 571"/>
              <a:gd name="T58" fmla="*/ 292549 w 622"/>
              <a:gd name="T59" fmla="*/ 41636 h 571"/>
              <a:gd name="T60" fmla="*/ 264617 w 622"/>
              <a:gd name="T61" fmla="*/ 29893 h 571"/>
              <a:gd name="T62" fmla="*/ 214634 w 622"/>
              <a:gd name="T63" fmla="*/ 13879 h 571"/>
              <a:gd name="T64" fmla="*/ 177147 w 622"/>
              <a:gd name="T65" fmla="*/ 28825 h 571"/>
              <a:gd name="T66" fmla="*/ 99967 w 622"/>
              <a:gd name="T67" fmla="*/ 175087 h 57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622" h="571">
                <a:moveTo>
                  <a:pt x="580" y="0"/>
                </a:moveTo>
                <a:lnTo>
                  <a:pt x="241" y="27"/>
                </a:lnTo>
                <a:lnTo>
                  <a:pt x="163" y="20"/>
                </a:lnTo>
                <a:lnTo>
                  <a:pt x="113" y="34"/>
                </a:lnTo>
                <a:lnTo>
                  <a:pt x="76" y="57"/>
                </a:lnTo>
                <a:lnTo>
                  <a:pt x="85" y="55"/>
                </a:lnTo>
                <a:lnTo>
                  <a:pt x="25" y="126"/>
                </a:lnTo>
                <a:lnTo>
                  <a:pt x="7" y="158"/>
                </a:lnTo>
                <a:lnTo>
                  <a:pt x="0" y="197"/>
                </a:lnTo>
                <a:lnTo>
                  <a:pt x="6" y="249"/>
                </a:lnTo>
                <a:lnTo>
                  <a:pt x="24" y="293"/>
                </a:lnTo>
                <a:lnTo>
                  <a:pt x="40" y="320"/>
                </a:lnTo>
                <a:lnTo>
                  <a:pt x="85" y="388"/>
                </a:lnTo>
                <a:lnTo>
                  <a:pt x="129" y="430"/>
                </a:lnTo>
                <a:lnTo>
                  <a:pt x="187" y="486"/>
                </a:lnTo>
                <a:lnTo>
                  <a:pt x="238" y="517"/>
                </a:lnTo>
                <a:lnTo>
                  <a:pt x="325" y="565"/>
                </a:lnTo>
                <a:lnTo>
                  <a:pt x="404" y="571"/>
                </a:lnTo>
                <a:lnTo>
                  <a:pt x="446" y="568"/>
                </a:lnTo>
                <a:lnTo>
                  <a:pt x="522" y="540"/>
                </a:lnTo>
                <a:lnTo>
                  <a:pt x="586" y="496"/>
                </a:lnTo>
                <a:lnTo>
                  <a:pt x="622" y="433"/>
                </a:lnTo>
                <a:lnTo>
                  <a:pt x="617" y="381"/>
                </a:lnTo>
                <a:lnTo>
                  <a:pt x="616" y="328"/>
                </a:lnTo>
                <a:lnTo>
                  <a:pt x="606" y="277"/>
                </a:lnTo>
                <a:lnTo>
                  <a:pt x="572" y="181"/>
                </a:lnTo>
                <a:lnTo>
                  <a:pt x="538" y="135"/>
                </a:lnTo>
                <a:lnTo>
                  <a:pt x="480" y="86"/>
                </a:lnTo>
                <a:lnTo>
                  <a:pt x="435" y="64"/>
                </a:lnTo>
                <a:lnTo>
                  <a:pt x="398" y="39"/>
                </a:lnTo>
                <a:lnTo>
                  <a:pt x="360" y="28"/>
                </a:lnTo>
                <a:lnTo>
                  <a:pt x="292" y="13"/>
                </a:lnTo>
                <a:lnTo>
                  <a:pt x="241" y="27"/>
                </a:lnTo>
                <a:lnTo>
                  <a:pt x="136" y="164"/>
                </a:lnTo>
              </a:path>
            </a:pathLst>
          </a:custGeom>
          <a:noFill/>
          <a:ln w="57150" cmpd="sng">
            <a:solidFill>
              <a:srgbClr val="CCFF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1" name="Arc 9"/>
          <p:cNvSpPr>
            <a:spLocks/>
          </p:cNvSpPr>
          <p:nvPr/>
        </p:nvSpPr>
        <p:spPr bwMode="auto">
          <a:xfrm flipV="1">
            <a:off x="3581400" y="3057525"/>
            <a:ext cx="2667000" cy="1333500"/>
          </a:xfrm>
          <a:custGeom>
            <a:avLst/>
            <a:gdLst>
              <a:gd name="T0" fmla="*/ 0 w 21600"/>
              <a:gd name="T1" fmla="*/ 0 h 21600"/>
              <a:gd name="T2" fmla="*/ 2667000 w 21600"/>
              <a:gd name="T3" fmla="*/ 1333500 h 21600"/>
              <a:gd name="T4" fmla="*/ 0 w 21600"/>
              <a:gd name="T5" fmla="*/ 1333500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57150">
            <a:solidFill>
              <a:srgbClr val="CCFF33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2" name="Freeform 10"/>
          <p:cNvSpPr>
            <a:spLocks/>
          </p:cNvSpPr>
          <p:nvPr/>
        </p:nvSpPr>
        <p:spPr bwMode="auto">
          <a:xfrm rot="1184500">
            <a:off x="762000" y="2752725"/>
            <a:ext cx="457200" cy="609600"/>
          </a:xfrm>
          <a:custGeom>
            <a:avLst/>
            <a:gdLst>
              <a:gd name="T0" fmla="*/ 426328 w 622"/>
              <a:gd name="T1" fmla="*/ 0 h 571"/>
              <a:gd name="T2" fmla="*/ 177147 w 622"/>
              <a:gd name="T3" fmla="*/ 28825 h 571"/>
              <a:gd name="T4" fmla="*/ 119813 w 622"/>
              <a:gd name="T5" fmla="*/ 21352 h 571"/>
              <a:gd name="T6" fmla="*/ 83060 w 622"/>
              <a:gd name="T7" fmla="*/ 36298 h 571"/>
              <a:gd name="T8" fmla="*/ 55864 w 622"/>
              <a:gd name="T9" fmla="*/ 60853 h 571"/>
              <a:gd name="T10" fmla="*/ 62479 w 622"/>
              <a:gd name="T11" fmla="*/ 58718 h 571"/>
              <a:gd name="T12" fmla="*/ 18376 w 622"/>
              <a:gd name="T13" fmla="*/ 134518 h 571"/>
              <a:gd name="T14" fmla="*/ 5145 w 622"/>
              <a:gd name="T15" fmla="*/ 168681 h 571"/>
              <a:gd name="T16" fmla="*/ 0 w 622"/>
              <a:gd name="T17" fmla="*/ 210317 h 571"/>
              <a:gd name="T18" fmla="*/ 4410 w 622"/>
              <a:gd name="T19" fmla="*/ 265833 h 571"/>
              <a:gd name="T20" fmla="*/ 17641 w 622"/>
              <a:gd name="T21" fmla="*/ 312807 h 571"/>
              <a:gd name="T22" fmla="*/ 29402 w 622"/>
              <a:gd name="T23" fmla="*/ 341632 h 571"/>
              <a:gd name="T24" fmla="*/ 62479 w 622"/>
              <a:gd name="T25" fmla="*/ 414229 h 571"/>
              <a:gd name="T26" fmla="*/ 94821 w 622"/>
              <a:gd name="T27" fmla="*/ 459068 h 571"/>
              <a:gd name="T28" fmla="*/ 137454 w 622"/>
              <a:gd name="T29" fmla="*/ 518854 h 571"/>
              <a:gd name="T30" fmla="*/ 174941 w 622"/>
              <a:gd name="T31" fmla="*/ 551950 h 571"/>
              <a:gd name="T32" fmla="*/ 238891 w 622"/>
              <a:gd name="T33" fmla="*/ 603194 h 571"/>
              <a:gd name="T34" fmla="*/ 296959 w 622"/>
              <a:gd name="T35" fmla="*/ 609600 h 571"/>
              <a:gd name="T36" fmla="*/ 327832 w 622"/>
              <a:gd name="T37" fmla="*/ 606397 h 571"/>
              <a:gd name="T38" fmla="*/ 383695 w 622"/>
              <a:gd name="T39" fmla="*/ 576504 h 571"/>
              <a:gd name="T40" fmla="*/ 430738 w 622"/>
              <a:gd name="T41" fmla="*/ 529530 h 571"/>
              <a:gd name="T42" fmla="*/ 457200 w 622"/>
              <a:gd name="T43" fmla="*/ 462271 h 571"/>
              <a:gd name="T44" fmla="*/ 453525 w 622"/>
              <a:gd name="T45" fmla="*/ 406756 h 571"/>
              <a:gd name="T46" fmla="*/ 452790 w 622"/>
              <a:gd name="T47" fmla="*/ 350173 h 571"/>
              <a:gd name="T48" fmla="*/ 445439 w 622"/>
              <a:gd name="T49" fmla="*/ 295725 h 571"/>
              <a:gd name="T50" fmla="*/ 420448 w 622"/>
              <a:gd name="T51" fmla="*/ 193236 h 571"/>
              <a:gd name="T52" fmla="*/ 395456 w 622"/>
              <a:gd name="T53" fmla="*/ 144126 h 571"/>
              <a:gd name="T54" fmla="*/ 352823 w 622"/>
              <a:gd name="T55" fmla="*/ 91814 h 571"/>
              <a:gd name="T56" fmla="*/ 319746 w 622"/>
              <a:gd name="T57" fmla="*/ 68326 h 571"/>
              <a:gd name="T58" fmla="*/ 292549 w 622"/>
              <a:gd name="T59" fmla="*/ 41636 h 571"/>
              <a:gd name="T60" fmla="*/ 264617 w 622"/>
              <a:gd name="T61" fmla="*/ 29893 h 571"/>
              <a:gd name="T62" fmla="*/ 214634 w 622"/>
              <a:gd name="T63" fmla="*/ 13879 h 571"/>
              <a:gd name="T64" fmla="*/ 177147 w 622"/>
              <a:gd name="T65" fmla="*/ 28825 h 571"/>
              <a:gd name="T66" fmla="*/ 99967 w 622"/>
              <a:gd name="T67" fmla="*/ 175087 h 57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622" h="571">
                <a:moveTo>
                  <a:pt x="580" y="0"/>
                </a:moveTo>
                <a:lnTo>
                  <a:pt x="241" y="27"/>
                </a:lnTo>
                <a:lnTo>
                  <a:pt x="163" y="20"/>
                </a:lnTo>
                <a:lnTo>
                  <a:pt x="113" y="34"/>
                </a:lnTo>
                <a:lnTo>
                  <a:pt x="76" y="57"/>
                </a:lnTo>
                <a:lnTo>
                  <a:pt x="85" y="55"/>
                </a:lnTo>
                <a:lnTo>
                  <a:pt x="25" y="126"/>
                </a:lnTo>
                <a:lnTo>
                  <a:pt x="7" y="158"/>
                </a:lnTo>
                <a:lnTo>
                  <a:pt x="0" y="197"/>
                </a:lnTo>
                <a:lnTo>
                  <a:pt x="6" y="249"/>
                </a:lnTo>
                <a:lnTo>
                  <a:pt x="24" y="293"/>
                </a:lnTo>
                <a:lnTo>
                  <a:pt x="40" y="320"/>
                </a:lnTo>
                <a:lnTo>
                  <a:pt x="85" y="388"/>
                </a:lnTo>
                <a:lnTo>
                  <a:pt x="129" y="430"/>
                </a:lnTo>
                <a:lnTo>
                  <a:pt x="187" y="486"/>
                </a:lnTo>
                <a:lnTo>
                  <a:pt x="238" y="517"/>
                </a:lnTo>
                <a:lnTo>
                  <a:pt x="325" y="565"/>
                </a:lnTo>
                <a:lnTo>
                  <a:pt x="404" y="571"/>
                </a:lnTo>
                <a:lnTo>
                  <a:pt x="446" y="568"/>
                </a:lnTo>
                <a:lnTo>
                  <a:pt x="522" y="540"/>
                </a:lnTo>
                <a:lnTo>
                  <a:pt x="586" y="496"/>
                </a:lnTo>
                <a:lnTo>
                  <a:pt x="622" y="433"/>
                </a:lnTo>
                <a:lnTo>
                  <a:pt x="617" y="381"/>
                </a:lnTo>
                <a:lnTo>
                  <a:pt x="616" y="328"/>
                </a:lnTo>
                <a:lnTo>
                  <a:pt x="606" y="277"/>
                </a:lnTo>
                <a:lnTo>
                  <a:pt x="572" y="181"/>
                </a:lnTo>
                <a:lnTo>
                  <a:pt x="538" y="135"/>
                </a:lnTo>
                <a:lnTo>
                  <a:pt x="480" y="86"/>
                </a:lnTo>
                <a:lnTo>
                  <a:pt x="435" y="64"/>
                </a:lnTo>
                <a:lnTo>
                  <a:pt x="398" y="39"/>
                </a:lnTo>
                <a:lnTo>
                  <a:pt x="360" y="28"/>
                </a:lnTo>
                <a:lnTo>
                  <a:pt x="292" y="13"/>
                </a:lnTo>
                <a:lnTo>
                  <a:pt x="241" y="27"/>
                </a:lnTo>
                <a:lnTo>
                  <a:pt x="136" y="164"/>
                </a:lnTo>
              </a:path>
            </a:pathLst>
          </a:custGeom>
          <a:noFill/>
          <a:ln w="57150" cmpd="sng">
            <a:solidFill>
              <a:srgbClr val="CCFF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3" name="Freeform 11"/>
          <p:cNvSpPr>
            <a:spLocks/>
          </p:cNvSpPr>
          <p:nvPr/>
        </p:nvSpPr>
        <p:spPr bwMode="auto">
          <a:xfrm>
            <a:off x="1219200" y="2835275"/>
            <a:ext cx="2141538" cy="361950"/>
          </a:xfrm>
          <a:custGeom>
            <a:avLst/>
            <a:gdLst>
              <a:gd name="T0" fmla="*/ 0 w 1349"/>
              <a:gd name="T1" fmla="*/ 146050 h 228"/>
              <a:gd name="T2" fmla="*/ 228600 w 1349"/>
              <a:gd name="T3" fmla="*/ 69850 h 228"/>
              <a:gd name="T4" fmla="*/ 571500 w 1349"/>
              <a:gd name="T5" fmla="*/ 25400 h 228"/>
              <a:gd name="T6" fmla="*/ 1047750 w 1349"/>
              <a:gd name="T7" fmla="*/ 6350 h 228"/>
              <a:gd name="T8" fmla="*/ 1295400 w 1349"/>
              <a:gd name="T9" fmla="*/ 6350 h 228"/>
              <a:gd name="T10" fmla="*/ 1612900 w 1349"/>
              <a:gd name="T11" fmla="*/ 12700 h 228"/>
              <a:gd name="T12" fmla="*/ 1924050 w 1349"/>
              <a:gd name="T13" fmla="*/ 82550 h 228"/>
              <a:gd name="T14" fmla="*/ 2089150 w 1349"/>
              <a:gd name="T15" fmla="*/ 196850 h 228"/>
              <a:gd name="T16" fmla="*/ 2133600 w 1349"/>
              <a:gd name="T17" fmla="*/ 298450 h 228"/>
              <a:gd name="T18" fmla="*/ 2139950 w 1349"/>
              <a:gd name="T19" fmla="*/ 361950 h 22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349" h="228">
                <a:moveTo>
                  <a:pt x="0" y="92"/>
                </a:moveTo>
                <a:cubicBezTo>
                  <a:pt x="44" y="72"/>
                  <a:pt x="84" y="57"/>
                  <a:pt x="144" y="44"/>
                </a:cubicBezTo>
                <a:cubicBezTo>
                  <a:pt x="204" y="31"/>
                  <a:pt x="274" y="23"/>
                  <a:pt x="360" y="16"/>
                </a:cubicBezTo>
                <a:cubicBezTo>
                  <a:pt x="446" y="9"/>
                  <a:pt x="584" y="6"/>
                  <a:pt x="660" y="4"/>
                </a:cubicBezTo>
                <a:cubicBezTo>
                  <a:pt x="736" y="2"/>
                  <a:pt x="757" y="3"/>
                  <a:pt x="816" y="4"/>
                </a:cubicBezTo>
                <a:cubicBezTo>
                  <a:pt x="875" y="5"/>
                  <a:pt x="950" y="0"/>
                  <a:pt x="1016" y="8"/>
                </a:cubicBezTo>
                <a:cubicBezTo>
                  <a:pt x="1082" y="16"/>
                  <a:pt x="1162" y="33"/>
                  <a:pt x="1212" y="52"/>
                </a:cubicBezTo>
                <a:cubicBezTo>
                  <a:pt x="1262" y="71"/>
                  <a:pt x="1294" y="101"/>
                  <a:pt x="1316" y="124"/>
                </a:cubicBezTo>
                <a:cubicBezTo>
                  <a:pt x="1338" y="147"/>
                  <a:pt x="1339" y="171"/>
                  <a:pt x="1344" y="188"/>
                </a:cubicBezTo>
                <a:cubicBezTo>
                  <a:pt x="1349" y="205"/>
                  <a:pt x="1347" y="220"/>
                  <a:pt x="1348" y="228"/>
                </a:cubicBezTo>
              </a:path>
            </a:pathLst>
          </a:custGeom>
          <a:noFill/>
          <a:ln w="38100" cmpd="sng">
            <a:solidFill>
              <a:srgbClr val="CCFF33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4" name="Freeform 12"/>
          <p:cNvSpPr>
            <a:spLocks/>
          </p:cNvSpPr>
          <p:nvPr/>
        </p:nvSpPr>
        <p:spPr bwMode="auto">
          <a:xfrm>
            <a:off x="1219200" y="2828925"/>
            <a:ext cx="2827338" cy="381000"/>
          </a:xfrm>
          <a:custGeom>
            <a:avLst/>
            <a:gdLst>
              <a:gd name="T0" fmla="*/ 0 w 1349"/>
              <a:gd name="T1" fmla="*/ 153737 h 228"/>
              <a:gd name="T2" fmla="*/ 301806 w 1349"/>
              <a:gd name="T3" fmla="*/ 73526 h 228"/>
              <a:gd name="T4" fmla="*/ 754516 w 1349"/>
              <a:gd name="T5" fmla="*/ 26737 h 228"/>
              <a:gd name="T6" fmla="*/ 1383279 w 1349"/>
              <a:gd name="T7" fmla="*/ 6684 h 228"/>
              <a:gd name="T8" fmla="*/ 1710236 w 1349"/>
              <a:gd name="T9" fmla="*/ 6684 h 228"/>
              <a:gd name="T10" fmla="*/ 2129411 w 1349"/>
              <a:gd name="T11" fmla="*/ 13368 h 228"/>
              <a:gd name="T12" fmla="*/ 2540203 w 1349"/>
              <a:gd name="T13" fmla="*/ 86895 h 228"/>
              <a:gd name="T14" fmla="*/ 2758174 w 1349"/>
              <a:gd name="T15" fmla="*/ 207211 h 228"/>
              <a:gd name="T16" fmla="*/ 2816859 w 1349"/>
              <a:gd name="T17" fmla="*/ 314158 h 228"/>
              <a:gd name="T18" fmla="*/ 2825242 w 1349"/>
              <a:gd name="T19" fmla="*/ 381000 h 22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349" h="228">
                <a:moveTo>
                  <a:pt x="0" y="92"/>
                </a:moveTo>
                <a:cubicBezTo>
                  <a:pt x="44" y="72"/>
                  <a:pt x="84" y="57"/>
                  <a:pt x="144" y="44"/>
                </a:cubicBezTo>
                <a:cubicBezTo>
                  <a:pt x="204" y="31"/>
                  <a:pt x="274" y="23"/>
                  <a:pt x="360" y="16"/>
                </a:cubicBezTo>
                <a:cubicBezTo>
                  <a:pt x="446" y="9"/>
                  <a:pt x="584" y="6"/>
                  <a:pt x="660" y="4"/>
                </a:cubicBezTo>
                <a:cubicBezTo>
                  <a:pt x="736" y="2"/>
                  <a:pt x="757" y="3"/>
                  <a:pt x="816" y="4"/>
                </a:cubicBezTo>
                <a:cubicBezTo>
                  <a:pt x="875" y="5"/>
                  <a:pt x="950" y="0"/>
                  <a:pt x="1016" y="8"/>
                </a:cubicBezTo>
                <a:cubicBezTo>
                  <a:pt x="1082" y="16"/>
                  <a:pt x="1162" y="33"/>
                  <a:pt x="1212" y="52"/>
                </a:cubicBezTo>
                <a:cubicBezTo>
                  <a:pt x="1262" y="71"/>
                  <a:pt x="1294" y="101"/>
                  <a:pt x="1316" y="124"/>
                </a:cubicBezTo>
                <a:cubicBezTo>
                  <a:pt x="1338" y="147"/>
                  <a:pt x="1339" y="171"/>
                  <a:pt x="1344" y="188"/>
                </a:cubicBezTo>
                <a:cubicBezTo>
                  <a:pt x="1349" y="205"/>
                  <a:pt x="1347" y="220"/>
                  <a:pt x="1348" y="228"/>
                </a:cubicBezTo>
              </a:path>
            </a:pathLst>
          </a:custGeom>
          <a:noFill/>
          <a:ln w="38100" cmpd="sng">
            <a:solidFill>
              <a:srgbClr val="CCFF33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4905375" y="4465638"/>
            <a:ext cx="1073150" cy="863600"/>
          </a:xfrm>
          <a:prstGeom prst="rect">
            <a:avLst/>
          </a:prstGeom>
          <a:solidFill>
            <a:srgbClr val="FFFFCC"/>
          </a:solidFill>
          <a:ln w="38100">
            <a:solidFill>
              <a:srgbClr val="CCFF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sz="1600">
                <a:latin typeface="Times New Roman" pitchFamily="18" charset="0"/>
              </a:rPr>
              <a:t>Select and</a:t>
            </a:r>
          </a:p>
          <a:p>
            <a:pPr algn="ctr"/>
            <a:r>
              <a:rPr lang="en-US" sz="1600">
                <a:latin typeface="Times New Roman" pitchFamily="18" charset="0"/>
              </a:rPr>
              <a:t>right-click</a:t>
            </a:r>
          </a:p>
          <a:p>
            <a:pPr algn="ctr"/>
            <a:r>
              <a:rPr lang="en-US" sz="1600">
                <a:latin typeface="Times New Roman" pitchFamily="18" charset="0"/>
              </a:rPr>
              <a:t>to copy</a:t>
            </a:r>
          </a:p>
        </p:txBody>
      </p:sp>
      <p:sp>
        <p:nvSpPr>
          <p:cNvPr id="13326" name="Text Box 13"/>
          <p:cNvSpPr txBox="1">
            <a:spLocks noChangeArrowheads="1"/>
          </p:cNvSpPr>
          <p:nvPr/>
        </p:nvSpPr>
        <p:spPr bwMode="auto">
          <a:xfrm>
            <a:off x="6405563" y="3168650"/>
            <a:ext cx="1216025" cy="831850"/>
          </a:xfrm>
          <a:prstGeom prst="rect">
            <a:avLst/>
          </a:prstGeom>
          <a:solidFill>
            <a:srgbClr val="FFFFCC"/>
          </a:solidFill>
          <a:ln w="38100">
            <a:solidFill>
              <a:srgbClr val="CCFF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sz="1600">
                <a:latin typeface="Times New Roman" pitchFamily="18" charset="0"/>
              </a:rPr>
              <a:t>Hide</a:t>
            </a:r>
          </a:p>
          <a:p>
            <a:pPr algn="ctr"/>
            <a:r>
              <a:rPr lang="en-US" sz="1600">
                <a:latin typeface="Times New Roman" pitchFamily="18" charset="0"/>
              </a:rPr>
              <a:t>insignificant</a:t>
            </a:r>
          </a:p>
          <a:p>
            <a:pPr algn="ctr"/>
            <a:r>
              <a:rPr lang="en-US" sz="1600">
                <a:latin typeface="Times New Roman" pitchFamily="18" charset="0"/>
              </a:rPr>
              <a:t>quantities</a:t>
            </a:r>
          </a:p>
        </p:txBody>
      </p:sp>
      <p:sp>
        <p:nvSpPr>
          <p:cNvPr id="13327" name="TextBox 16"/>
          <p:cNvSpPr txBox="1">
            <a:spLocks noChangeArrowheads="1"/>
          </p:cNvSpPr>
          <p:nvPr/>
        </p:nvSpPr>
        <p:spPr bwMode="auto">
          <a:xfrm>
            <a:off x="2754313" y="304800"/>
            <a:ext cx="36464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b="1"/>
              <a:t>Display of Variable Sensitivities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" y="1322388"/>
            <a:ext cx="8478838" cy="450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 rot="-88361">
            <a:off x="830263" y="2476500"/>
            <a:ext cx="3200400" cy="7080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en-US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Arial Black"/>
              </a:rPr>
              <a:t>Study role of parameter p</a:t>
            </a:r>
          </a:p>
        </p:txBody>
      </p:sp>
      <p:sp>
        <p:nvSpPr>
          <p:cNvPr id="14340" name="Arc 4"/>
          <p:cNvSpPr>
            <a:spLocks/>
          </p:cNvSpPr>
          <p:nvPr/>
        </p:nvSpPr>
        <p:spPr bwMode="auto">
          <a:xfrm flipV="1">
            <a:off x="1270000" y="3071813"/>
            <a:ext cx="1270000" cy="863600"/>
          </a:xfrm>
          <a:custGeom>
            <a:avLst/>
            <a:gdLst>
              <a:gd name="T0" fmla="*/ 0 w 21600"/>
              <a:gd name="T1" fmla="*/ 0 h 21600"/>
              <a:gd name="T2" fmla="*/ 1270000 w 21600"/>
              <a:gd name="T3" fmla="*/ 863600 h 21600"/>
              <a:gd name="T4" fmla="*/ 0 w 21600"/>
              <a:gd name="T5" fmla="*/ 863600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57150">
            <a:solidFill>
              <a:srgbClr val="0099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1" name="Freeform 5"/>
          <p:cNvSpPr>
            <a:spLocks/>
          </p:cNvSpPr>
          <p:nvPr/>
        </p:nvSpPr>
        <p:spPr bwMode="auto">
          <a:xfrm>
            <a:off x="3397250" y="1735138"/>
            <a:ext cx="2116138" cy="696912"/>
          </a:xfrm>
          <a:custGeom>
            <a:avLst/>
            <a:gdLst>
              <a:gd name="T0" fmla="*/ 1920875 w 1333"/>
              <a:gd name="T1" fmla="*/ 0 h 439"/>
              <a:gd name="T2" fmla="*/ 795338 w 1333"/>
              <a:gd name="T3" fmla="*/ 92075 h 439"/>
              <a:gd name="T4" fmla="*/ 528638 w 1333"/>
              <a:gd name="T5" fmla="*/ 117475 h 439"/>
              <a:gd name="T6" fmla="*/ 360363 w 1333"/>
              <a:gd name="T7" fmla="*/ 157163 h 439"/>
              <a:gd name="T8" fmla="*/ 238125 w 1333"/>
              <a:gd name="T9" fmla="*/ 198438 h 439"/>
              <a:gd name="T10" fmla="*/ 269875 w 1333"/>
              <a:gd name="T11" fmla="*/ 193675 h 439"/>
              <a:gd name="T12" fmla="*/ 74613 w 1333"/>
              <a:gd name="T13" fmla="*/ 303213 h 439"/>
              <a:gd name="T14" fmla="*/ 19050 w 1333"/>
              <a:gd name="T15" fmla="*/ 350838 h 439"/>
              <a:gd name="T16" fmla="*/ 0 w 1333"/>
              <a:gd name="T17" fmla="*/ 398463 h 439"/>
              <a:gd name="T18" fmla="*/ 28575 w 1333"/>
              <a:gd name="T19" fmla="*/ 457200 h 439"/>
              <a:gd name="T20" fmla="*/ 96838 w 1333"/>
              <a:gd name="T21" fmla="*/ 503238 h 439"/>
              <a:gd name="T22" fmla="*/ 153988 w 1333"/>
              <a:gd name="T23" fmla="*/ 528638 h 439"/>
              <a:gd name="T24" fmla="*/ 319088 w 1333"/>
              <a:gd name="T25" fmla="*/ 590550 h 439"/>
              <a:gd name="T26" fmla="*/ 474663 w 1333"/>
              <a:gd name="T27" fmla="*/ 620713 h 439"/>
              <a:gd name="T28" fmla="*/ 681038 w 1333"/>
              <a:gd name="T29" fmla="*/ 663575 h 439"/>
              <a:gd name="T30" fmla="*/ 858838 w 1333"/>
              <a:gd name="T31" fmla="*/ 677863 h 439"/>
              <a:gd name="T32" fmla="*/ 1162050 w 1333"/>
              <a:gd name="T33" fmla="*/ 696913 h 439"/>
              <a:gd name="T34" fmla="*/ 1431925 w 1333"/>
              <a:gd name="T35" fmla="*/ 671513 h 439"/>
              <a:gd name="T36" fmla="*/ 1574800 w 1333"/>
              <a:gd name="T37" fmla="*/ 649288 h 439"/>
              <a:gd name="T38" fmla="*/ 1828800 w 1333"/>
              <a:gd name="T39" fmla="*/ 584200 h 439"/>
              <a:gd name="T40" fmla="*/ 2039938 w 1333"/>
              <a:gd name="T41" fmla="*/ 503238 h 439"/>
              <a:gd name="T42" fmla="*/ 2092325 w 1333"/>
              <a:gd name="T43" fmla="*/ 428625 h 439"/>
              <a:gd name="T44" fmla="*/ 2111375 w 1333"/>
              <a:gd name="T45" fmla="*/ 314325 h 439"/>
              <a:gd name="T46" fmla="*/ 2116138 w 1333"/>
              <a:gd name="T47" fmla="*/ 290513 h 439"/>
              <a:gd name="T48" fmla="*/ 2074863 w 1333"/>
              <a:gd name="T49" fmla="*/ 234950 h 439"/>
              <a:gd name="T50" fmla="*/ 1944688 w 1333"/>
              <a:gd name="T51" fmla="*/ 133350 h 439"/>
              <a:gd name="T52" fmla="*/ 1820863 w 1333"/>
              <a:gd name="T53" fmla="*/ 93663 h 439"/>
              <a:gd name="T54" fmla="*/ 1617663 w 1333"/>
              <a:gd name="T55" fmla="*/ 60325 h 439"/>
              <a:gd name="T56" fmla="*/ 1460500 w 1333"/>
              <a:gd name="T57" fmla="*/ 52388 h 439"/>
              <a:gd name="T58" fmla="*/ 1331913 w 1333"/>
              <a:gd name="T59" fmla="*/ 39688 h 439"/>
              <a:gd name="T60" fmla="*/ 1200150 w 1333"/>
              <a:gd name="T61" fmla="*/ 42863 h 439"/>
              <a:gd name="T62" fmla="*/ 966788 w 1333"/>
              <a:gd name="T63" fmla="*/ 53975 h 439"/>
              <a:gd name="T64" fmla="*/ 795338 w 1333"/>
              <a:gd name="T65" fmla="*/ 92075 h 439"/>
              <a:gd name="T66" fmla="*/ 577850 w 1333"/>
              <a:gd name="T67" fmla="*/ 228600 h 43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333" h="439">
                <a:moveTo>
                  <a:pt x="1210" y="0"/>
                </a:moveTo>
                <a:lnTo>
                  <a:pt x="501" y="58"/>
                </a:lnTo>
                <a:lnTo>
                  <a:pt x="333" y="74"/>
                </a:lnTo>
                <a:lnTo>
                  <a:pt x="227" y="99"/>
                </a:lnTo>
                <a:lnTo>
                  <a:pt x="150" y="125"/>
                </a:lnTo>
                <a:lnTo>
                  <a:pt x="170" y="122"/>
                </a:lnTo>
                <a:lnTo>
                  <a:pt x="47" y="191"/>
                </a:lnTo>
                <a:lnTo>
                  <a:pt x="12" y="221"/>
                </a:lnTo>
                <a:lnTo>
                  <a:pt x="0" y="251"/>
                </a:lnTo>
                <a:lnTo>
                  <a:pt x="18" y="288"/>
                </a:lnTo>
                <a:lnTo>
                  <a:pt x="61" y="317"/>
                </a:lnTo>
                <a:lnTo>
                  <a:pt x="97" y="333"/>
                </a:lnTo>
                <a:lnTo>
                  <a:pt x="201" y="372"/>
                </a:lnTo>
                <a:lnTo>
                  <a:pt x="299" y="391"/>
                </a:lnTo>
                <a:lnTo>
                  <a:pt x="429" y="418"/>
                </a:lnTo>
                <a:lnTo>
                  <a:pt x="541" y="427"/>
                </a:lnTo>
                <a:lnTo>
                  <a:pt x="732" y="439"/>
                </a:lnTo>
                <a:lnTo>
                  <a:pt x="902" y="423"/>
                </a:lnTo>
                <a:lnTo>
                  <a:pt x="992" y="409"/>
                </a:lnTo>
                <a:lnTo>
                  <a:pt x="1152" y="368"/>
                </a:lnTo>
                <a:lnTo>
                  <a:pt x="1285" y="317"/>
                </a:lnTo>
                <a:lnTo>
                  <a:pt x="1318" y="270"/>
                </a:lnTo>
                <a:lnTo>
                  <a:pt x="1330" y="198"/>
                </a:lnTo>
                <a:lnTo>
                  <a:pt x="1333" y="183"/>
                </a:lnTo>
                <a:lnTo>
                  <a:pt x="1307" y="148"/>
                </a:lnTo>
                <a:lnTo>
                  <a:pt x="1225" y="84"/>
                </a:lnTo>
                <a:lnTo>
                  <a:pt x="1147" y="59"/>
                </a:lnTo>
                <a:lnTo>
                  <a:pt x="1019" y="38"/>
                </a:lnTo>
                <a:lnTo>
                  <a:pt x="920" y="33"/>
                </a:lnTo>
                <a:lnTo>
                  <a:pt x="839" y="25"/>
                </a:lnTo>
                <a:lnTo>
                  <a:pt x="756" y="27"/>
                </a:lnTo>
                <a:lnTo>
                  <a:pt x="609" y="34"/>
                </a:lnTo>
                <a:lnTo>
                  <a:pt x="501" y="58"/>
                </a:lnTo>
                <a:lnTo>
                  <a:pt x="364" y="144"/>
                </a:lnTo>
              </a:path>
            </a:pathLst>
          </a:custGeom>
          <a:noFill/>
          <a:ln w="57150" cmpd="sng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4343" name="Object 7"/>
          <p:cNvGraphicFramePr>
            <a:graphicFrameLocks noChangeAspect="1"/>
          </p:cNvGraphicFramePr>
          <p:nvPr/>
        </p:nvGraphicFramePr>
        <p:xfrm>
          <a:off x="0" y="3235325"/>
          <a:ext cx="1433513" cy="1971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8" name="Clip" r:id="rId4" imgW="2309813" imgH="3176588" progId="MS_ClipArt_Gallery.2">
                  <p:embed/>
                </p:oleObj>
              </mc:Choice>
              <mc:Fallback>
                <p:oleObj name="Clip" r:id="rId4" imgW="2309813" imgH="3176588" progId="MS_ClipArt_Gallery.2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3235325"/>
                        <a:ext cx="1433513" cy="1971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4" name="TextBox 9"/>
          <p:cNvSpPr txBox="1">
            <a:spLocks noChangeArrowheads="1"/>
          </p:cNvSpPr>
          <p:nvPr/>
        </p:nvSpPr>
        <p:spPr bwMode="auto">
          <a:xfrm>
            <a:off x="2720975" y="304800"/>
            <a:ext cx="37242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b="1"/>
              <a:t>Comparative Simulation Studies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5639355" y="1437988"/>
            <a:ext cx="1218089" cy="584775"/>
          </a:xfrm>
          <a:prstGeom prst="rect">
            <a:avLst/>
          </a:prstGeom>
          <a:solidFill>
            <a:srgbClr val="CC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sz="1600" b="1" dirty="0">
                <a:latin typeface="Times New Roman" pitchFamily="18" charset="0"/>
              </a:rPr>
              <a:t>Save under </a:t>
            </a:r>
          </a:p>
          <a:p>
            <a:pPr algn="ctr"/>
            <a:r>
              <a:rPr lang="en-US" sz="1600" b="1" dirty="0">
                <a:latin typeface="Times New Roman" pitchFamily="18" charset="0"/>
              </a:rPr>
              <a:t>a new name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925" y="876300"/>
            <a:ext cx="7296150" cy="560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63" name="Freeform 3"/>
          <p:cNvSpPr>
            <a:spLocks/>
          </p:cNvSpPr>
          <p:nvPr/>
        </p:nvSpPr>
        <p:spPr bwMode="auto">
          <a:xfrm>
            <a:off x="1365250" y="790575"/>
            <a:ext cx="719138" cy="696913"/>
          </a:xfrm>
          <a:custGeom>
            <a:avLst/>
            <a:gdLst>
              <a:gd name="T0" fmla="*/ 652781 w 1333"/>
              <a:gd name="T1" fmla="*/ 0 h 439"/>
              <a:gd name="T2" fmla="*/ 270284 w 1333"/>
              <a:gd name="T3" fmla="*/ 92075 h 439"/>
              <a:gd name="T4" fmla="*/ 179650 w 1333"/>
              <a:gd name="T5" fmla="*/ 117475 h 439"/>
              <a:gd name="T6" fmla="*/ 122464 w 1333"/>
              <a:gd name="T7" fmla="*/ 157163 h 439"/>
              <a:gd name="T8" fmla="*/ 80923 w 1333"/>
              <a:gd name="T9" fmla="*/ 198438 h 439"/>
              <a:gd name="T10" fmla="*/ 91713 w 1333"/>
              <a:gd name="T11" fmla="*/ 193675 h 439"/>
              <a:gd name="T12" fmla="*/ 25356 w 1333"/>
              <a:gd name="T13" fmla="*/ 303213 h 439"/>
              <a:gd name="T14" fmla="*/ 6474 w 1333"/>
              <a:gd name="T15" fmla="*/ 350838 h 439"/>
              <a:gd name="T16" fmla="*/ 0 w 1333"/>
              <a:gd name="T17" fmla="*/ 398463 h 439"/>
              <a:gd name="T18" fmla="*/ 9711 w 1333"/>
              <a:gd name="T19" fmla="*/ 457200 h 439"/>
              <a:gd name="T20" fmla="*/ 32909 w 1333"/>
              <a:gd name="T21" fmla="*/ 503238 h 439"/>
              <a:gd name="T22" fmla="*/ 52330 w 1333"/>
              <a:gd name="T23" fmla="*/ 528638 h 439"/>
              <a:gd name="T24" fmla="*/ 108437 w 1333"/>
              <a:gd name="T25" fmla="*/ 590550 h 439"/>
              <a:gd name="T26" fmla="*/ 161307 w 1333"/>
              <a:gd name="T27" fmla="*/ 620713 h 439"/>
              <a:gd name="T28" fmla="*/ 231441 w 1333"/>
              <a:gd name="T29" fmla="*/ 663575 h 439"/>
              <a:gd name="T30" fmla="*/ 291863 w 1333"/>
              <a:gd name="T31" fmla="*/ 677863 h 439"/>
              <a:gd name="T32" fmla="*/ 394905 w 1333"/>
              <a:gd name="T33" fmla="*/ 696913 h 439"/>
              <a:gd name="T34" fmla="*/ 486619 w 1333"/>
              <a:gd name="T35" fmla="*/ 671513 h 439"/>
              <a:gd name="T36" fmla="*/ 535172 w 1333"/>
              <a:gd name="T37" fmla="*/ 649288 h 439"/>
              <a:gd name="T38" fmla="*/ 621491 w 1333"/>
              <a:gd name="T39" fmla="*/ 584200 h 439"/>
              <a:gd name="T40" fmla="*/ 693243 w 1333"/>
              <a:gd name="T41" fmla="*/ 503238 h 439"/>
              <a:gd name="T42" fmla="*/ 711046 w 1333"/>
              <a:gd name="T43" fmla="*/ 428625 h 439"/>
              <a:gd name="T44" fmla="*/ 717520 w 1333"/>
              <a:gd name="T45" fmla="*/ 314325 h 439"/>
              <a:gd name="T46" fmla="*/ 719138 w 1333"/>
              <a:gd name="T47" fmla="*/ 290513 h 439"/>
              <a:gd name="T48" fmla="*/ 705111 w 1333"/>
              <a:gd name="T49" fmla="*/ 234950 h 439"/>
              <a:gd name="T50" fmla="*/ 660873 w 1333"/>
              <a:gd name="T51" fmla="*/ 133350 h 439"/>
              <a:gd name="T52" fmla="*/ 618793 w 1333"/>
              <a:gd name="T53" fmla="*/ 93663 h 439"/>
              <a:gd name="T54" fmla="*/ 549739 w 1333"/>
              <a:gd name="T55" fmla="*/ 60325 h 439"/>
              <a:gd name="T56" fmla="*/ 496329 w 1333"/>
              <a:gd name="T57" fmla="*/ 52388 h 439"/>
              <a:gd name="T58" fmla="*/ 452631 w 1333"/>
              <a:gd name="T59" fmla="*/ 39688 h 439"/>
              <a:gd name="T60" fmla="*/ 407853 w 1333"/>
              <a:gd name="T61" fmla="*/ 42863 h 439"/>
              <a:gd name="T62" fmla="*/ 328548 w 1333"/>
              <a:gd name="T63" fmla="*/ 53975 h 439"/>
              <a:gd name="T64" fmla="*/ 270284 w 1333"/>
              <a:gd name="T65" fmla="*/ 92075 h 439"/>
              <a:gd name="T66" fmla="*/ 196374 w 1333"/>
              <a:gd name="T67" fmla="*/ 228600 h 43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333" h="439">
                <a:moveTo>
                  <a:pt x="1210" y="0"/>
                </a:moveTo>
                <a:lnTo>
                  <a:pt x="501" y="58"/>
                </a:lnTo>
                <a:lnTo>
                  <a:pt x="333" y="74"/>
                </a:lnTo>
                <a:lnTo>
                  <a:pt x="227" y="99"/>
                </a:lnTo>
                <a:lnTo>
                  <a:pt x="150" y="125"/>
                </a:lnTo>
                <a:lnTo>
                  <a:pt x="170" y="122"/>
                </a:lnTo>
                <a:lnTo>
                  <a:pt x="47" y="191"/>
                </a:lnTo>
                <a:lnTo>
                  <a:pt x="12" y="221"/>
                </a:lnTo>
                <a:lnTo>
                  <a:pt x="0" y="251"/>
                </a:lnTo>
                <a:lnTo>
                  <a:pt x="18" y="288"/>
                </a:lnTo>
                <a:lnTo>
                  <a:pt x="61" y="317"/>
                </a:lnTo>
                <a:lnTo>
                  <a:pt x="97" y="333"/>
                </a:lnTo>
                <a:lnTo>
                  <a:pt x="201" y="372"/>
                </a:lnTo>
                <a:lnTo>
                  <a:pt x="299" y="391"/>
                </a:lnTo>
                <a:lnTo>
                  <a:pt x="429" y="418"/>
                </a:lnTo>
                <a:lnTo>
                  <a:pt x="541" y="427"/>
                </a:lnTo>
                <a:lnTo>
                  <a:pt x="732" y="439"/>
                </a:lnTo>
                <a:lnTo>
                  <a:pt x="902" y="423"/>
                </a:lnTo>
                <a:lnTo>
                  <a:pt x="992" y="409"/>
                </a:lnTo>
                <a:lnTo>
                  <a:pt x="1152" y="368"/>
                </a:lnTo>
                <a:lnTo>
                  <a:pt x="1285" y="317"/>
                </a:lnTo>
                <a:lnTo>
                  <a:pt x="1318" y="270"/>
                </a:lnTo>
                <a:lnTo>
                  <a:pt x="1330" y="198"/>
                </a:lnTo>
                <a:lnTo>
                  <a:pt x="1333" y="183"/>
                </a:lnTo>
                <a:lnTo>
                  <a:pt x="1307" y="148"/>
                </a:lnTo>
                <a:lnTo>
                  <a:pt x="1225" y="84"/>
                </a:lnTo>
                <a:lnTo>
                  <a:pt x="1147" y="59"/>
                </a:lnTo>
                <a:lnTo>
                  <a:pt x="1019" y="38"/>
                </a:lnTo>
                <a:lnTo>
                  <a:pt x="920" y="33"/>
                </a:lnTo>
                <a:lnTo>
                  <a:pt x="839" y="25"/>
                </a:lnTo>
                <a:lnTo>
                  <a:pt x="756" y="27"/>
                </a:lnTo>
                <a:lnTo>
                  <a:pt x="609" y="34"/>
                </a:lnTo>
                <a:lnTo>
                  <a:pt x="501" y="58"/>
                </a:lnTo>
                <a:lnTo>
                  <a:pt x="364" y="144"/>
                </a:lnTo>
              </a:path>
            </a:pathLst>
          </a:custGeom>
          <a:noFill/>
          <a:ln w="57150" cmpd="sng">
            <a:solidFill>
              <a:srgbClr val="CCFF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4" name="Line 4"/>
          <p:cNvSpPr>
            <a:spLocks noChangeShapeType="1"/>
          </p:cNvSpPr>
          <p:nvPr/>
        </p:nvSpPr>
        <p:spPr bwMode="auto">
          <a:xfrm>
            <a:off x="2146300" y="1200150"/>
            <a:ext cx="2455863" cy="444500"/>
          </a:xfrm>
          <a:prstGeom prst="line">
            <a:avLst/>
          </a:prstGeom>
          <a:noFill/>
          <a:ln w="57150">
            <a:solidFill>
              <a:srgbClr val="CCFF33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4602163" y="1211263"/>
            <a:ext cx="2111375" cy="825500"/>
          </a:xfrm>
          <a:prstGeom prst="rect">
            <a:avLst/>
          </a:prstGeom>
          <a:solidFill>
            <a:srgbClr val="CC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sz="1600" b="1">
                <a:latin typeface="Times New Roman" pitchFamily="18" charset="0"/>
              </a:rPr>
              <a:t>Specify </a:t>
            </a:r>
          </a:p>
          <a:p>
            <a:pPr algn="ctr"/>
            <a:r>
              <a:rPr lang="en-US" sz="1600" b="1">
                <a:latin typeface="Times New Roman" pitchFamily="18" charset="0"/>
              </a:rPr>
              <a:t>‘Merge from file’</a:t>
            </a:r>
          </a:p>
          <a:p>
            <a:pPr algn="ctr"/>
            <a:r>
              <a:rPr lang="en-US" sz="1600" b="1">
                <a:latin typeface="Times New Roman" pitchFamily="18" charset="0"/>
              </a:rPr>
              <a:t>to import saved graph</a:t>
            </a:r>
            <a:endParaRPr lang="en-US" sz="1600">
              <a:latin typeface="Times New Roman" pitchFamily="18" charset="0"/>
            </a:endParaRPr>
          </a:p>
        </p:txBody>
      </p:sp>
      <p:sp>
        <p:nvSpPr>
          <p:cNvPr id="15366" name="WordArt 6"/>
          <p:cNvSpPr>
            <a:spLocks noChangeArrowheads="1" noChangeShapeType="1" noTextEdit="1"/>
          </p:cNvSpPr>
          <p:nvPr/>
        </p:nvSpPr>
        <p:spPr bwMode="auto">
          <a:xfrm>
            <a:off x="7302500" y="3676650"/>
            <a:ext cx="685800" cy="7080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en-US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6600"/>
                </a:solidFill>
                <a:latin typeface="Arial Black"/>
              </a:rPr>
              <a:t>p=0.1</a:t>
            </a:r>
          </a:p>
        </p:txBody>
      </p:sp>
      <p:sp>
        <p:nvSpPr>
          <p:cNvPr id="15367" name="WordArt 7"/>
          <p:cNvSpPr>
            <a:spLocks noChangeArrowheads="1" noChangeShapeType="1" noTextEdit="1"/>
          </p:cNvSpPr>
          <p:nvPr/>
        </p:nvSpPr>
        <p:spPr bwMode="auto">
          <a:xfrm>
            <a:off x="6692900" y="2968625"/>
            <a:ext cx="685800" cy="7080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en-US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 Black"/>
              </a:rPr>
              <a:t>p=0.01</a:t>
            </a:r>
          </a:p>
        </p:txBody>
      </p:sp>
      <p:sp>
        <p:nvSpPr>
          <p:cNvPr id="15368" name="TextBox 9"/>
          <p:cNvSpPr txBox="1">
            <a:spLocks noChangeArrowheads="1"/>
          </p:cNvSpPr>
          <p:nvPr/>
        </p:nvSpPr>
        <p:spPr bwMode="auto">
          <a:xfrm>
            <a:off x="2260600" y="304800"/>
            <a:ext cx="4673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b="1"/>
              <a:t>Comparative Simulation Studies (Cont’d)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381000" y="881063"/>
            <a:ext cx="8382000" cy="50625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6387" name="Object 3"/>
          <p:cNvGraphicFramePr>
            <a:graphicFrameLocks noChangeAspect="1"/>
          </p:cNvGraphicFramePr>
          <p:nvPr/>
        </p:nvGraphicFramePr>
        <p:xfrm>
          <a:off x="5222875" y="1128713"/>
          <a:ext cx="1905000" cy="2814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39" name="Document" r:id="rId3" imgW="1905000" imgH="2813304" progId="Word.Document.8">
                  <p:embed/>
                </p:oleObj>
              </mc:Choice>
              <mc:Fallback>
                <p:oleObj name="Document" r:id="rId3" imgW="1905000" imgH="2813304" progId="Word.Documen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2875" y="1128713"/>
                        <a:ext cx="1905000" cy="2814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88" name="Object 4"/>
          <p:cNvGraphicFramePr>
            <a:graphicFrameLocks noChangeAspect="1"/>
          </p:cNvGraphicFramePr>
          <p:nvPr/>
        </p:nvGraphicFramePr>
        <p:xfrm>
          <a:off x="1041400" y="1106488"/>
          <a:ext cx="2868613" cy="2855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40" name="Document" r:id="rId5" imgW="2868168" imgH="2855976" progId="Word.Document.8">
                  <p:embed/>
                </p:oleObj>
              </mc:Choice>
              <mc:Fallback>
                <p:oleObj name="Document" r:id="rId5" imgW="2868168" imgH="2855976" progId="Word.Documen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1400" y="1106488"/>
                        <a:ext cx="2868613" cy="2855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6632575" y="3005138"/>
            <a:ext cx="2060575" cy="374650"/>
          </a:xfrm>
          <a:prstGeom prst="rect">
            <a:avLst/>
          </a:prstGeom>
          <a:noFill/>
          <a:ln w="38100">
            <a:solidFill>
              <a:srgbClr val="FF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600">
                <a:latin typeface="Times New Roman" pitchFamily="18" charset="0"/>
              </a:rPr>
              <a:t>Independent Variables</a:t>
            </a:r>
          </a:p>
        </p:txBody>
      </p:sp>
      <p:sp>
        <p:nvSpPr>
          <p:cNvPr id="16390" name="Freeform 6"/>
          <p:cNvSpPr>
            <a:spLocks/>
          </p:cNvSpPr>
          <p:nvPr/>
        </p:nvSpPr>
        <p:spPr bwMode="auto">
          <a:xfrm>
            <a:off x="5181600" y="1779588"/>
            <a:ext cx="301625" cy="344487"/>
          </a:xfrm>
          <a:custGeom>
            <a:avLst/>
            <a:gdLst>
              <a:gd name="T0" fmla="*/ 273793 w 1333"/>
              <a:gd name="T1" fmla="*/ 0 h 439"/>
              <a:gd name="T2" fmla="*/ 113364 w 1333"/>
              <a:gd name="T3" fmla="*/ 45513 h 439"/>
              <a:gd name="T4" fmla="*/ 75350 w 1333"/>
              <a:gd name="T5" fmla="*/ 58069 h 439"/>
              <a:gd name="T6" fmla="*/ 51364 w 1333"/>
              <a:gd name="T7" fmla="*/ 77686 h 439"/>
              <a:gd name="T8" fmla="*/ 33941 w 1333"/>
              <a:gd name="T9" fmla="*/ 98089 h 439"/>
              <a:gd name="T10" fmla="*/ 38467 w 1333"/>
              <a:gd name="T11" fmla="*/ 95735 h 439"/>
              <a:gd name="T12" fmla="*/ 10635 w 1333"/>
              <a:gd name="T13" fmla="*/ 149880 h 439"/>
              <a:gd name="T14" fmla="*/ 2715 w 1333"/>
              <a:gd name="T15" fmla="*/ 173421 h 439"/>
              <a:gd name="T16" fmla="*/ 0 w 1333"/>
              <a:gd name="T17" fmla="*/ 196962 h 439"/>
              <a:gd name="T18" fmla="*/ 4073 w 1333"/>
              <a:gd name="T19" fmla="*/ 225997 h 439"/>
              <a:gd name="T20" fmla="*/ 13803 w 1333"/>
              <a:gd name="T21" fmla="*/ 248753 h 439"/>
              <a:gd name="T22" fmla="*/ 21949 w 1333"/>
              <a:gd name="T23" fmla="*/ 261309 h 439"/>
              <a:gd name="T24" fmla="*/ 45481 w 1333"/>
              <a:gd name="T25" fmla="*/ 291912 h 439"/>
              <a:gd name="T26" fmla="*/ 67656 w 1333"/>
              <a:gd name="T27" fmla="*/ 306822 h 439"/>
              <a:gd name="T28" fmla="*/ 97072 w 1333"/>
              <a:gd name="T29" fmla="*/ 328009 h 439"/>
              <a:gd name="T30" fmla="*/ 122415 w 1333"/>
              <a:gd name="T31" fmla="*/ 335071 h 439"/>
              <a:gd name="T32" fmla="*/ 165634 w 1333"/>
              <a:gd name="T33" fmla="*/ 344488 h 439"/>
              <a:gd name="T34" fmla="*/ 204100 w 1333"/>
              <a:gd name="T35" fmla="*/ 331933 h 439"/>
              <a:gd name="T36" fmla="*/ 224465 w 1333"/>
              <a:gd name="T37" fmla="*/ 320947 h 439"/>
              <a:gd name="T38" fmla="*/ 260669 w 1333"/>
              <a:gd name="T39" fmla="*/ 288774 h 439"/>
              <a:gd name="T40" fmla="*/ 290764 w 1333"/>
              <a:gd name="T41" fmla="*/ 248753 h 439"/>
              <a:gd name="T42" fmla="*/ 298231 w 1333"/>
              <a:gd name="T43" fmla="*/ 211872 h 439"/>
              <a:gd name="T44" fmla="*/ 300946 w 1333"/>
              <a:gd name="T45" fmla="*/ 155373 h 439"/>
              <a:gd name="T46" fmla="*/ 301625 w 1333"/>
              <a:gd name="T47" fmla="*/ 143602 h 439"/>
              <a:gd name="T48" fmla="*/ 295742 w 1333"/>
              <a:gd name="T49" fmla="*/ 116137 h 439"/>
              <a:gd name="T50" fmla="*/ 277187 w 1333"/>
              <a:gd name="T51" fmla="*/ 65916 h 439"/>
              <a:gd name="T52" fmla="*/ 259538 w 1333"/>
              <a:gd name="T53" fmla="*/ 46298 h 439"/>
              <a:gd name="T54" fmla="*/ 230575 w 1333"/>
              <a:gd name="T55" fmla="*/ 29819 h 439"/>
              <a:gd name="T56" fmla="*/ 208173 w 1333"/>
              <a:gd name="T57" fmla="*/ 25895 h 439"/>
              <a:gd name="T58" fmla="*/ 189845 w 1333"/>
              <a:gd name="T59" fmla="*/ 19618 h 439"/>
              <a:gd name="T60" fmla="*/ 171064 w 1333"/>
              <a:gd name="T61" fmla="*/ 21187 h 439"/>
              <a:gd name="T62" fmla="*/ 137802 w 1333"/>
              <a:gd name="T63" fmla="*/ 26680 h 439"/>
              <a:gd name="T64" fmla="*/ 113364 w 1333"/>
              <a:gd name="T65" fmla="*/ 45513 h 439"/>
              <a:gd name="T66" fmla="*/ 82364 w 1333"/>
              <a:gd name="T67" fmla="*/ 112998 h 43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333" h="439">
                <a:moveTo>
                  <a:pt x="1210" y="0"/>
                </a:moveTo>
                <a:lnTo>
                  <a:pt x="501" y="58"/>
                </a:lnTo>
                <a:lnTo>
                  <a:pt x="333" y="74"/>
                </a:lnTo>
                <a:lnTo>
                  <a:pt x="227" y="99"/>
                </a:lnTo>
                <a:lnTo>
                  <a:pt x="150" y="125"/>
                </a:lnTo>
                <a:lnTo>
                  <a:pt x="170" y="122"/>
                </a:lnTo>
                <a:lnTo>
                  <a:pt x="47" y="191"/>
                </a:lnTo>
                <a:lnTo>
                  <a:pt x="12" y="221"/>
                </a:lnTo>
                <a:lnTo>
                  <a:pt x="0" y="251"/>
                </a:lnTo>
                <a:lnTo>
                  <a:pt x="18" y="288"/>
                </a:lnTo>
                <a:lnTo>
                  <a:pt x="61" y="317"/>
                </a:lnTo>
                <a:lnTo>
                  <a:pt x="97" y="333"/>
                </a:lnTo>
                <a:lnTo>
                  <a:pt x="201" y="372"/>
                </a:lnTo>
                <a:lnTo>
                  <a:pt x="299" y="391"/>
                </a:lnTo>
                <a:lnTo>
                  <a:pt x="429" y="418"/>
                </a:lnTo>
                <a:lnTo>
                  <a:pt x="541" y="427"/>
                </a:lnTo>
                <a:lnTo>
                  <a:pt x="732" y="439"/>
                </a:lnTo>
                <a:lnTo>
                  <a:pt x="902" y="423"/>
                </a:lnTo>
                <a:lnTo>
                  <a:pt x="992" y="409"/>
                </a:lnTo>
                <a:lnTo>
                  <a:pt x="1152" y="368"/>
                </a:lnTo>
                <a:lnTo>
                  <a:pt x="1285" y="317"/>
                </a:lnTo>
                <a:lnTo>
                  <a:pt x="1318" y="270"/>
                </a:lnTo>
                <a:lnTo>
                  <a:pt x="1330" y="198"/>
                </a:lnTo>
                <a:lnTo>
                  <a:pt x="1333" y="183"/>
                </a:lnTo>
                <a:lnTo>
                  <a:pt x="1307" y="148"/>
                </a:lnTo>
                <a:lnTo>
                  <a:pt x="1225" y="84"/>
                </a:lnTo>
                <a:lnTo>
                  <a:pt x="1147" y="59"/>
                </a:lnTo>
                <a:lnTo>
                  <a:pt x="1019" y="38"/>
                </a:lnTo>
                <a:lnTo>
                  <a:pt x="920" y="33"/>
                </a:lnTo>
                <a:lnTo>
                  <a:pt x="839" y="25"/>
                </a:lnTo>
                <a:lnTo>
                  <a:pt x="756" y="27"/>
                </a:lnTo>
                <a:lnTo>
                  <a:pt x="609" y="34"/>
                </a:lnTo>
                <a:lnTo>
                  <a:pt x="501" y="58"/>
                </a:lnTo>
                <a:lnTo>
                  <a:pt x="364" y="144"/>
                </a:lnTo>
              </a:path>
            </a:pathLst>
          </a:custGeom>
          <a:noFill/>
          <a:ln w="57150" cmpd="sng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1430338" y="285750"/>
            <a:ext cx="62833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lang="en-US" b="1">
                <a:solidFill>
                  <a:srgbClr val="000000"/>
                </a:solidFill>
                <a:cs typeface="Arial" charset="0"/>
              </a:rPr>
              <a:t>Example:  Initial Steps of Glycolysis and Glycogenolysis*</a:t>
            </a:r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1725613" y="4268788"/>
            <a:ext cx="381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en-US" sz="1000">
              <a:latin typeface="Times New Roman" pitchFamily="18" charset="0"/>
            </a:endParaRPr>
          </a:p>
        </p:txBody>
      </p:sp>
      <p:grpSp>
        <p:nvGrpSpPr>
          <p:cNvPr id="16393" name="Group 9"/>
          <p:cNvGrpSpPr>
            <a:grpSpLocks/>
          </p:cNvGrpSpPr>
          <p:nvPr/>
        </p:nvGrpSpPr>
        <p:grpSpPr bwMode="auto">
          <a:xfrm>
            <a:off x="1855788" y="4079875"/>
            <a:ext cx="98425" cy="363538"/>
            <a:chOff x="2327" y="2736"/>
            <a:chExt cx="52" cy="175"/>
          </a:xfrm>
        </p:grpSpPr>
        <p:sp>
          <p:nvSpPr>
            <p:cNvPr id="16491" name="Rectangle 10"/>
            <p:cNvSpPr>
              <a:spLocks noChangeArrowheads="1"/>
            </p:cNvSpPr>
            <p:nvPr/>
          </p:nvSpPr>
          <p:spPr bwMode="auto">
            <a:xfrm>
              <a:off x="2327" y="2823"/>
              <a:ext cx="49" cy="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200" i="1">
                  <a:solidFill>
                    <a:srgbClr val="000000"/>
                  </a:solidFill>
                  <a:latin typeface="Times New Roman" pitchFamily="18" charset="0"/>
                </a:rPr>
                <a:t>X</a:t>
              </a:r>
              <a:endParaRPr lang="en-US" sz="1000">
                <a:latin typeface="Times New Roman" pitchFamily="18" charset="0"/>
              </a:endParaRPr>
            </a:p>
          </p:txBody>
        </p:sp>
        <p:sp>
          <p:nvSpPr>
            <p:cNvPr id="16492" name="Rectangle 11"/>
            <p:cNvSpPr>
              <a:spLocks noChangeArrowheads="1"/>
            </p:cNvSpPr>
            <p:nvPr/>
          </p:nvSpPr>
          <p:spPr bwMode="auto">
            <a:xfrm>
              <a:off x="2339" y="2736"/>
              <a:ext cx="40" cy="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200" b="1" i="1">
                  <a:solidFill>
                    <a:srgbClr val="000000"/>
                  </a:solidFill>
                  <a:latin typeface="Times New Roman" pitchFamily="18" charset="0"/>
                </a:rPr>
                <a:t> .</a:t>
              </a:r>
              <a:endParaRPr lang="en-US" sz="1000">
                <a:latin typeface="Times New Roman" pitchFamily="18" charset="0"/>
              </a:endParaRPr>
            </a:p>
          </p:txBody>
        </p:sp>
      </p:grpSp>
      <p:sp>
        <p:nvSpPr>
          <p:cNvPr id="16394" name="Rectangle 12"/>
          <p:cNvSpPr>
            <a:spLocks noChangeArrowheads="1"/>
          </p:cNvSpPr>
          <p:nvPr/>
        </p:nvSpPr>
        <p:spPr bwMode="auto">
          <a:xfrm>
            <a:off x="1979613" y="4356100"/>
            <a:ext cx="635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000">
                <a:solidFill>
                  <a:srgbClr val="000000"/>
                </a:solidFill>
                <a:latin typeface="Times New Roman" pitchFamily="18" charset="0"/>
              </a:rPr>
              <a:t>1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395" name="Rectangle 13"/>
          <p:cNvSpPr>
            <a:spLocks noChangeArrowheads="1"/>
          </p:cNvSpPr>
          <p:nvPr/>
        </p:nvSpPr>
        <p:spPr bwMode="auto">
          <a:xfrm>
            <a:off x="2057400" y="4268788"/>
            <a:ext cx="9620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Times New Roman" pitchFamily="18" charset="0"/>
              </a:rPr>
              <a:t> = 0.077884314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396" name="Rectangle 14"/>
          <p:cNvSpPr>
            <a:spLocks noChangeArrowheads="1"/>
          </p:cNvSpPr>
          <p:nvPr/>
        </p:nvSpPr>
        <p:spPr bwMode="auto">
          <a:xfrm>
            <a:off x="3200400" y="4216400"/>
            <a:ext cx="28575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90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397" name="Rectangle 15"/>
          <p:cNvSpPr>
            <a:spLocks noChangeArrowheads="1"/>
          </p:cNvSpPr>
          <p:nvPr/>
        </p:nvSpPr>
        <p:spPr bwMode="auto">
          <a:xfrm>
            <a:off x="3235325" y="4268788"/>
            <a:ext cx="109538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Times New Roman" pitchFamily="18" charset="0"/>
              </a:rPr>
              <a:t>X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398" name="Rectangle 16"/>
          <p:cNvSpPr>
            <a:spLocks noChangeArrowheads="1"/>
          </p:cNvSpPr>
          <p:nvPr/>
        </p:nvSpPr>
        <p:spPr bwMode="auto">
          <a:xfrm>
            <a:off x="3365500" y="4356100"/>
            <a:ext cx="635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000">
                <a:solidFill>
                  <a:srgbClr val="000000"/>
                </a:solidFill>
                <a:latin typeface="Times New Roman" pitchFamily="18" charset="0"/>
              </a:rPr>
              <a:t>4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399" name="Rectangle 17"/>
          <p:cNvSpPr>
            <a:spLocks noChangeArrowheads="1"/>
          </p:cNvSpPr>
          <p:nvPr/>
        </p:nvSpPr>
        <p:spPr bwMode="auto">
          <a:xfrm>
            <a:off x="3440113" y="4156075"/>
            <a:ext cx="2222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000">
                <a:solidFill>
                  <a:srgbClr val="000000"/>
                </a:solidFill>
                <a:latin typeface="Times New Roman" pitchFamily="18" charset="0"/>
              </a:rPr>
              <a:t>0.66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00" name="Rectangle 18"/>
          <p:cNvSpPr>
            <a:spLocks noChangeArrowheads="1"/>
          </p:cNvSpPr>
          <p:nvPr/>
        </p:nvSpPr>
        <p:spPr bwMode="auto">
          <a:xfrm>
            <a:off x="3708400" y="4216400"/>
            <a:ext cx="28575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90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01" name="Rectangle 19"/>
          <p:cNvSpPr>
            <a:spLocks noChangeArrowheads="1"/>
          </p:cNvSpPr>
          <p:nvPr/>
        </p:nvSpPr>
        <p:spPr bwMode="auto">
          <a:xfrm>
            <a:off x="3743325" y="4268788"/>
            <a:ext cx="109538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Times New Roman" pitchFamily="18" charset="0"/>
              </a:rPr>
              <a:t>X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02" name="Rectangle 20"/>
          <p:cNvSpPr>
            <a:spLocks noChangeArrowheads="1"/>
          </p:cNvSpPr>
          <p:nvPr/>
        </p:nvSpPr>
        <p:spPr bwMode="auto">
          <a:xfrm>
            <a:off x="3873500" y="4356100"/>
            <a:ext cx="635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000">
                <a:solidFill>
                  <a:srgbClr val="000000"/>
                </a:solidFill>
                <a:latin typeface="Times New Roman" pitchFamily="18" charset="0"/>
              </a:rPr>
              <a:t>6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03" name="Rectangle 21"/>
          <p:cNvSpPr>
            <a:spLocks noChangeArrowheads="1"/>
          </p:cNvSpPr>
          <p:nvPr/>
        </p:nvSpPr>
        <p:spPr bwMode="auto">
          <a:xfrm>
            <a:off x="3948113" y="4156075"/>
            <a:ext cx="317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00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04" name="Rectangle 22"/>
          <p:cNvSpPr>
            <a:spLocks noChangeArrowheads="1"/>
          </p:cNvSpPr>
          <p:nvPr/>
        </p:nvSpPr>
        <p:spPr bwMode="auto">
          <a:xfrm>
            <a:off x="3987800" y="4268788"/>
            <a:ext cx="76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Times New Roman" pitchFamily="18" charset="0"/>
              </a:rPr>
              <a:t>  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05" name="Rectangle 23"/>
          <p:cNvSpPr>
            <a:spLocks noChangeArrowheads="1"/>
          </p:cNvSpPr>
          <p:nvPr/>
        </p:nvSpPr>
        <p:spPr bwMode="auto">
          <a:xfrm>
            <a:off x="4987925" y="4267200"/>
            <a:ext cx="84138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Symbol" pitchFamily="18" charset="2"/>
              </a:rPr>
              <a:t>-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06" name="Rectangle 24"/>
          <p:cNvSpPr>
            <a:spLocks noChangeArrowheads="1"/>
          </p:cNvSpPr>
          <p:nvPr/>
        </p:nvSpPr>
        <p:spPr bwMode="auto">
          <a:xfrm>
            <a:off x="5086350" y="4268788"/>
            <a:ext cx="1214438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Times New Roman" pitchFamily="18" charset="0"/>
              </a:rPr>
              <a:t>   1.062708258     X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07" name="Rectangle 25"/>
          <p:cNvSpPr>
            <a:spLocks noChangeArrowheads="1"/>
          </p:cNvSpPr>
          <p:nvPr/>
        </p:nvSpPr>
        <p:spPr bwMode="auto">
          <a:xfrm>
            <a:off x="6350000" y="4356100"/>
            <a:ext cx="635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000">
                <a:solidFill>
                  <a:srgbClr val="000000"/>
                </a:solidFill>
                <a:latin typeface="Times New Roman" pitchFamily="18" charset="0"/>
              </a:rPr>
              <a:t>1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08" name="Rectangle 26"/>
          <p:cNvSpPr>
            <a:spLocks noChangeArrowheads="1"/>
          </p:cNvSpPr>
          <p:nvPr/>
        </p:nvSpPr>
        <p:spPr bwMode="auto">
          <a:xfrm>
            <a:off x="6426200" y="4156075"/>
            <a:ext cx="2222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000">
                <a:solidFill>
                  <a:srgbClr val="000000"/>
                </a:solidFill>
                <a:latin typeface="Times New Roman" pitchFamily="18" charset="0"/>
              </a:rPr>
              <a:t>1.53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09" name="Rectangle 27"/>
          <p:cNvSpPr>
            <a:spLocks noChangeArrowheads="1"/>
          </p:cNvSpPr>
          <p:nvPr/>
        </p:nvSpPr>
        <p:spPr bwMode="auto">
          <a:xfrm>
            <a:off x="6694488" y="4216400"/>
            <a:ext cx="28575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90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10" name="Rectangle 28"/>
          <p:cNvSpPr>
            <a:spLocks noChangeArrowheads="1"/>
          </p:cNvSpPr>
          <p:nvPr/>
        </p:nvSpPr>
        <p:spPr bwMode="auto">
          <a:xfrm>
            <a:off x="6726238" y="4268788"/>
            <a:ext cx="109537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Times New Roman" pitchFamily="18" charset="0"/>
              </a:rPr>
              <a:t>X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11" name="Rectangle 29"/>
          <p:cNvSpPr>
            <a:spLocks noChangeArrowheads="1"/>
          </p:cNvSpPr>
          <p:nvPr/>
        </p:nvSpPr>
        <p:spPr bwMode="auto">
          <a:xfrm>
            <a:off x="6858000" y="4356100"/>
            <a:ext cx="635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000">
                <a:solidFill>
                  <a:srgbClr val="000000"/>
                </a:solidFill>
                <a:latin typeface="Times New Roman" pitchFamily="18" charset="0"/>
              </a:rPr>
              <a:t>2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12" name="Rectangle 30"/>
          <p:cNvSpPr>
            <a:spLocks noChangeArrowheads="1"/>
          </p:cNvSpPr>
          <p:nvPr/>
        </p:nvSpPr>
        <p:spPr bwMode="auto">
          <a:xfrm>
            <a:off x="6931025" y="4156075"/>
            <a:ext cx="26511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000">
                <a:solidFill>
                  <a:srgbClr val="000000"/>
                </a:solidFill>
                <a:latin typeface="Times New Roman" pitchFamily="18" charset="0"/>
              </a:rPr>
              <a:t>-0.59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13" name="Rectangle 31"/>
          <p:cNvSpPr>
            <a:spLocks noChangeArrowheads="1"/>
          </p:cNvSpPr>
          <p:nvPr/>
        </p:nvSpPr>
        <p:spPr bwMode="auto">
          <a:xfrm>
            <a:off x="7250113" y="4216400"/>
            <a:ext cx="28575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90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14" name="Rectangle 32"/>
          <p:cNvSpPr>
            <a:spLocks noChangeArrowheads="1"/>
          </p:cNvSpPr>
          <p:nvPr/>
        </p:nvSpPr>
        <p:spPr bwMode="auto">
          <a:xfrm>
            <a:off x="7285038" y="4268788"/>
            <a:ext cx="109537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Times New Roman" pitchFamily="18" charset="0"/>
              </a:rPr>
              <a:t>X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15" name="Rectangle 33"/>
          <p:cNvSpPr>
            <a:spLocks noChangeArrowheads="1"/>
          </p:cNvSpPr>
          <p:nvPr/>
        </p:nvSpPr>
        <p:spPr bwMode="auto">
          <a:xfrm>
            <a:off x="7415213" y="4356100"/>
            <a:ext cx="635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000">
                <a:solidFill>
                  <a:srgbClr val="000000"/>
                </a:solidFill>
                <a:latin typeface="Times New Roman" pitchFamily="18" charset="0"/>
              </a:rPr>
              <a:t>7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16" name="Rectangle 34"/>
          <p:cNvSpPr>
            <a:spLocks noChangeArrowheads="1"/>
          </p:cNvSpPr>
          <p:nvPr/>
        </p:nvSpPr>
        <p:spPr bwMode="auto">
          <a:xfrm>
            <a:off x="1725613" y="4687888"/>
            <a:ext cx="381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en-US" sz="1000">
              <a:latin typeface="Times New Roman" pitchFamily="18" charset="0"/>
            </a:endParaRPr>
          </a:p>
        </p:txBody>
      </p:sp>
      <p:grpSp>
        <p:nvGrpSpPr>
          <p:cNvPr id="16417" name="Group 35"/>
          <p:cNvGrpSpPr>
            <a:grpSpLocks/>
          </p:cNvGrpSpPr>
          <p:nvPr/>
        </p:nvGrpSpPr>
        <p:grpSpPr bwMode="auto">
          <a:xfrm>
            <a:off x="1855788" y="4486275"/>
            <a:ext cx="98425" cy="360363"/>
            <a:chOff x="2327" y="2938"/>
            <a:chExt cx="52" cy="174"/>
          </a:xfrm>
        </p:grpSpPr>
        <p:sp>
          <p:nvSpPr>
            <p:cNvPr id="16489" name="Rectangle 36"/>
            <p:cNvSpPr>
              <a:spLocks noChangeArrowheads="1"/>
            </p:cNvSpPr>
            <p:nvPr/>
          </p:nvSpPr>
          <p:spPr bwMode="auto">
            <a:xfrm>
              <a:off x="2327" y="3024"/>
              <a:ext cx="49" cy="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200" i="1">
                  <a:solidFill>
                    <a:srgbClr val="000000"/>
                  </a:solidFill>
                  <a:latin typeface="Times New Roman" pitchFamily="18" charset="0"/>
                </a:rPr>
                <a:t>X</a:t>
              </a:r>
              <a:endParaRPr lang="en-US" sz="1000">
                <a:latin typeface="Times New Roman" pitchFamily="18" charset="0"/>
              </a:endParaRPr>
            </a:p>
          </p:txBody>
        </p:sp>
        <p:sp>
          <p:nvSpPr>
            <p:cNvPr id="16490" name="Rectangle 37"/>
            <p:cNvSpPr>
              <a:spLocks noChangeArrowheads="1"/>
            </p:cNvSpPr>
            <p:nvPr/>
          </p:nvSpPr>
          <p:spPr bwMode="auto">
            <a:xfrm>
              <a:off x="2339" y="2938"/>
              <a:ext cx="40" cy="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200" b="1" i="1">
                  <a:solidFill>
                    <a:srgbClr val="000000"/>
                  </a:solidFill>
                  <a:latin typeface="Times New Roman" pitchFamily="18" charset="0"/>
                </a:rPr>
                <a:t> .</a:t>
              </a:r>
              <a:endParaRPr lang="en-US" sz="1000">
                <a:latin typeface="Times New Roman" pitchFamily="18" charset="0"/>
              </a:endParaRPr>
            </a:p>
          </p:txBody>
        </p:sp>
      </p:grpSp>
      <p:sp>
        <p:nvSpPr>
          <p:cNvPr id="16418" name="Rectangle 38"/>
          <p:cNvSpPr>
            <a:spLocks noChangeArrowheads="1"/>
          </p:cNvSpPr>
          <p:nvPr/>
        </p:nvSpPr>
        <p:spPr bwMode="auto">
          <a:xfrm>
            <a:off x="1979613" y="4773613"/>
            <a:ext cx="635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000">
                <a:solidFill>
                  <a:srgbClr val="000000"/>
                </a:solidFill>
                <a:latin typeface="Times New Roman" pitchFamily="18" charset="0"/>
              </a:rPr>
              <a:t>2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19" name="Rectangle 39"/>
          <p:cNvSpPr>
            <a:spLocks noChangeArrowheads="1"/>
          </p:cNvSpPr>
          <p:nvPr/>
        </p:nvSpPr>
        <p:spPr bwMode="auto">
          <a:xfrm>
            <a:off x="2057400" y="4687888"/>
            <a:ext cx="1300163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Times New Roman" pitchFamily="18" charset="0"/>
              </a:rPr>
              <a:t> = 0. 585012402     X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20" name="Rectangle 40"/>
          <p:cNvSpPr>
            <a:spLocks noChangeArrowheads="1"/>
          </p:cNvSpPr>
          <p:nvPr/>
        </p:nvSpPr>
        <p:spPr bwMode="auto">
          <a:xfrm>
            <a:off x="3422650" y="4773613"/>
            <a:ext cx="635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000">
                <a:solidFill>
                  <a:srgbClr val="000000"/>
                </a:solidFill>
                <a:latin typeface="Times New Roman" pitchFamily="18" charset="0"/>
              </a:rPr>
              <a:t>1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21" name="Rectangle 41"/>
          <p:cNvSpPr>
            <a:spLocks noChangeArrowheads="1"/>
          </p:cNvSpPr>
          <p:nvPr/>
        </p:nvSpPr>
        <p:spPr bwMode="auto">
          <a:xfrm>
            <a:off x="3497263" y="4575175"/>
            <a:ext cx="2222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000">
                <a:solidFill>
                  <a:srgbClr val="000000"/>
                </a:solidFill>
                <a:latin typeface="Times New Roman" pitchFamily="18" charset="0"/>
              </a:rPr>
              <a:t>0.95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22" name="Rectangle 42"/>
          <p:cNvSpPr>
            <a:spLocks noChangeArrowheads="1"/>
          </p:cNvSpPr>
          <p:nvPr/>
        </p:nvSpPr>
        <p:spPr bwMode="auto">
          <a:xfrm>
            <a:off x="3763963" y="4635500"/>
            <a:ext cx="28575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90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23" name="Rectangle 43"/>
          <p:cNvSpPr>
            <a:spLocks noChangeArrowheads="1"/>
          </p:cNvSpPr>
          <p:nvPr/>
        </p:nvSpPr>
        <p:spPr bwMode="auto">
          <a:xfrm>
            <a:off x="3798888" y="4687888"/>
            <a:ext cx="109537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Times New Roman" pitchFamily="18" charset="0"/>
              </a:rPr>
              <a:t>X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24" name="Rectangle 44"/>
          <p:cNvSpPr>
            <a:spLocks noChangeArrowheads="1"/>
          </p:cNvSpPr>
          <p:nvPr/>
        </p:nvSpPr>
        <p:spPr bwMode="auto">
          <a:xfrm>
            <a:off x="3929063" y="4773613"/>
            <a:ext cx="635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000">
                <a:solidFill>
                  <a:srgbClr val="000000"/>
                </a:solidFill>
                <a:latin typeface="Times New Roman" pitchFamily="18" charset="0"/>
              </a:rPr>
              <a:t>2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25" name="Rectangle 45"/>
          <p:cNvSpPr>
            <a:spLocks noChangeArrowheads="1"/>
          </p:cNvSpPr>
          <p:nvPr/>
        </p:nvSpPr>
        <p:spPr bwMode="auto">
          <a:xfrm>
            <a:off x="4005263" y="4575175"/>
            <a:ext cx="265112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000">
                <a:solidFill>
                  <a:srgbClr val="000000"/>
                </a:solidFill>
                <a:latin typeface="Times New Roman" pitchFamily="18" charset="0"/>
              </a:rPr>
              <a:t>-0.41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26" name="Rectangle 46"/>
          <p:cNvSpPr>
            <a:spLocks noChangeArrowheads="1"/>
          </p:cNvSpPr>
          <p:nvPr/>
        </p:nvSpPr>
        <p:spPr bwMode="auto">
          <a:xfrm>
            <a:off x="4321175" y="4635500"/>
            <a:ext cx="28575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90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27" name="Rectangle 47"/>
          <p:cNvSpPr>
            <a:spLocks noChangeArrowheads="1"/>
          </p:cNvSpPr>
          <p:nvPr/>
        </p:nvSpPr>
        <p:spPr bwMode="auto">
          <a:xfrm>
            <a:off x="4356100" y="4687888"/>
            <a:ext cx="109538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Times New Roman" pitchFamily="18" charset="0"/>
              </a:rPr>
              <a:t>X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28" name="Rectangle 48"/>
          <p:cNvSpPr>
            <a:spLocks noChangeArrowheads="1"/>
          </p:cNvSpPr>
          <p:nvPr/>
        </p:nvSpPr>
        <p:spPr bwMode="auto">
          <a:xfrm>
            <a:off x="4487863" y="4773613"/>
            <a:ext cx="635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000">
                <a:solidFill>
                  <a:srgbClr val="000000"/>
                </a:solidFill>
                <a:latin typeface="Times New Roman" pitchFamily="18" charset="0"/>
              </a:rPr>
              <a:t>5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29" name="Rectangle 49"/>
          <p:cNvSpPr>
            <a:spLocks noChangeArrowheads="1"/>
          </p:cNvSpPr>
          <p:nvPr/>
        </p:nvSpPr>
        <p:spPr bwMode="auto">
          <a:xfrm>
            <a:off x="4564063" y="4575175"/>
            <a:ext cx="2222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000">
                <a:solidFill>
                  <a:srgbClr val="000000"/>
                </a:solidFill>
                <a:latin typeface="Times New Roman" pitchFamily="18" charset="0"/>
              </a:rPr>
              <a:t>0.32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30" name="Rectangle 50"/>
          <p:cNvSpPr>
            <a:spLocks noChangeArrowheads="1"/>
          </p:cNvSpPr>
          <p:nvPr/>
        </p:nvSpPr>
        <p:spPr bwMode="auto">
          <a:xfrm>
            <a:off x="4829175" y="4635500"/>
            <a:ext cx="28575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90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31" name="Rectangle 51"/>
          <p:cNvSpPr>
            <a:spLocks noChangeArrowheads="1"/>
          </p:cNvSpPr>
          <p:nvPr/>
        </p:nvSpPr>
        <p:spPr bwMode="auto">
          <a:xfrm>
            <a:off x="4864100" y="4687888"/>
            <a:ext cx="109538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Times New Roman" pitchFamily="18" charset="0"/>
              </a:rPr>
              <a:t>X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32" name="Rectangle 52"/>
          <p:cNvSpPr>
            <a:spLocks noChangeArrowheads="1"/>
          </p:cNvSpPr>
          <p:nvPr/>
        </p:nvSpPr>
        <p:spPr bwMode="auto">
          <a:xfrm>
            <a:off x="4994275" y="4773613"/>
            <a:ext cx="635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000">
                <a:solidFill>
                  <a:srgbClr val="000000"/>
                </a:solidFill>
                <a:latin typeface="Times New Roman" pitchFamily="18" charset="0"/>
              </a:rPr>
              <a:t>7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33" name="Rectangle 53"/>
          <p:cNvSpPr>
            <a:spLocks noChangeArrowheads="1"/>
          </p:cNvSpPr>
          <p:nvPr/>
        </p:nvSpPr>
        <p:spPr bwMode="auto">
          <a:xfrm>
            <a:off x="5070475" y="4575175"/>
            <a:ext cx="2222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000">
                <a:solidFill>
                  <a:srgbClr val="000000"/>
                </a:solidFill>
                <a:latin typeface="Times New Roman" pitchFamily="18" charset="0"/>
              </a:rPr>
              <a:t>0.62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34" name="Rectangle 54"/>
          <p:cNvSpPr>
            <a:spLocks noChangeArrowheads="1"/>
          </p:cNvSpPr>
          <p:nvPr/>
        </p:nvSpPr>
        <p:spPr bwMode="auto">
          <a:xfrm>
            <a:off x="5337175" y="4635500"/>
            <a:ext cx="28575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90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35" name="Rectangle 55"/>
          <p:cNvSpPr>
            <a:spLocks noChangeArrowheads="1"/>
          </p:cNvSpPr>
          <p:nvPr/>
        </p:nvSpPr>
        <p:spPr bwMode="auto">
          <a:xfrm>
            <a:off x="5370513" y="4687888"/>
            <a:ext cx="109537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Times New Roman" pitchFamily="18" charset="0"/>
              </a:rPr>
              <a:t>X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36" name="Rectangle 56"/>
          <p:cNvSpPr>
            <a:spLocks noChangeArrowheads="1"/>
          </p:cNvSpPr>
          <p:nvPr/>
        </p:nvSpPr>
        <p:spPr bwMode="auto">
          <a:xfrm>
            <a:off x="5500688" y="4773613"/>
            <a:ext cx="1270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000">
                <a:solidFill>
                  <a:srgbClr val="000000"/>
                </a:solidFill>
                <a:latin typeface="Times New Roman" pitchFamily="18" charset="0"/>
              </a:rPr>
              <a:t>10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37" name="Rectangle 57"/>
          <p:cNvSpPr>
            <a:spLocks noChangeArrowheads="1"/>
          </p:cNvSpPr>
          <p:nvPr/>
        </p:nvSpPr>
        <p:spPr bwMode="auto">
          <a:xfrm>
            <a:off x="5654675" y="4575175"/>
            <a:ext cx="2222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000">
                <a:solidFill>
                  <a:srgbClr val="000000"/>
                </a:solidFill>
                <a:latin typeface="Times New Roman" pitchFamily="18" charset="0"/>
              </a:rPr>
              <a:t>0.38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38" name="Rectangle 58"/>
          <p:cNvSpPr>
            <a:spLocks noChangeArrowheads="1"/>
          </p:cNvSpPr>
          <p:nvPr/>
        </p:nvSpPr>
        <p:spPr bwMode="auto">
          <a:xfrm>
            <a:off x="4987925" y="5049838"/>
            <a:ext cx="84138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Symbol" pitchFamily="18" charset="2"/>
              </a:rPr>
              <a:t>-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39" name="Rectangle 59"/>
          <p:cNvSpPr>
            <a:spLocks noChangeArrowheads="1"/>
          </p:cNvSpPr>
          <p:nvPr/>
        </p:nvSpPr>
        <p:spPr bwMode="auto">
          <a:xfrm>
            <a:off x="5086350" y="5051425"/>
            <a:ext cx="5715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Times New Roman" pitchFamily="18" charset="0"/>
              </a:rPr>
              <a:t>  7.93456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40" name="Rectangle 60"/>
          <p:cNvSpPr>
            <a:spLocks noChangeArrowheads="1"/>
          </p:cNvSpPr>
          <p:nvPr/>
        </p:nvSpPr>
        <p:spPr bwMode="auto">
          <a:xfrm>
            <a:off x="5767388" y="5049838"/>
            <a:ext cx="84137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Symbol" pitchFamily="18" charset="2"/>
              </a:rPr>
              <a:t>´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41" name="Rectangle 61"/>
          <p:cNvSpPr>
            <a:spLocks noChangeArrowheads="1"/>
          </p:cNvSpPr>
          <p:nvPr/>
        </p:nvSpPr>
        <p:spPr bwMode="auto">
          <a:xfrm>
            <a:off x="5865813" y="5051425"/>
            <a:ext cx="1524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Times New Roman" pitchFamily="18" charset="0"/>
              </a:rPr>
              <a:t>10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42" name="Rectangle 62"/>
          <p:cNvSpPr>
            <a:spLocks noChangeArrowheads="1"/>
          </p:cNvSpPr>
          <p:nvPr/>
        </p:nvSpPr>
        <p:spPr bwMode="auto">
          <a:xfrm>
            <a:off x="6046788" y="5024438"/>
            <a:ext cx="74612" cy="10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700">
                <a:solidFill>
                  <a:srgbClr val="000000"/>
                </a:solidFill>
                <a:latin typeface="Times New Roman" pitchFamily="18" charset="0"/>
              </a:rPr>
              <a:t>-4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43" name="Rectangle 63"/>
          <p:cNvSpPr>
            <a:spLocks noChangeArrowheads="1"/>
          </p:cNvSpPr>
          <p:nvPr/>
        </p:nvSpPr>
        <p:spPr bwMode="auto">
          <a:xfrm>
            <a:off x="6134100" y="5000625"/>
            <a:ext cx="28575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90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44" name="Rectangle 64"/>
          <p:cNvSpPr>
            <a:spLocks noChangeArrowheads="1"/>
          </p:cNvSpPr>
          <p:nvPr/>
        </p:nvSpPr>
        <p:spPr bwMode="auto">
          <a:xfrm>
            <a:off x="6169025" y="5051425"/>
            <a:ext cx="109538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Times New Roman" pitchFamily="18" charset="0"/>
              </a:rPr>
              <a:t>X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45" name="Rectangle 65"/>
          <p:cNvSpPr>
            <a:spLocks noChangeArrowheads="1"/>
          </p:cNvSpPr>
          <p:nvPr/>
        </p:nvSpPr>
        <p:spPr bwMode="auto">
          <a:xfrm>
            <a:off x="6299200" y="5137150"/>
            <a:ext cx="635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000">
                <a:solidFill>
                  <a:srgbClr val="000000"/>
                </a:solidFill>
                <a:latin typeface="Times New Roman" pitchFamily="18" charset="0"/>
              </a:rPr>
              <a:t>2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46" name="Rectangle 66"/>
          <p:cNvSpPr>
            <a:spLocks noChangeArrowheads="1"/>
          </p:cNvSpPr>
          <p:nvPr/>
        </p:nvSpPr>
        <p:spPr bwMode="auto">
          <a:xfrm>
            <a:off x="6375400" y="4940300"/>
            <a:ext cx="2222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000">
                <a:solidFill>
                  <a:srgbClr val="000000"/>
                </a:solidFill>
                <a:latin typeface="Times New Roman" pitchFamily="18" charset="0"/>
              </a:rPr>
              <a:t>3.97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47" name="Rectangle 67"/>
          <p:cNvSpPr>
            <a:spLocks noChangeArrowheads="1"/>
          </p:cNvSpPr>
          <p:nvPr/>
        </p:nvSpPr>
        <p:spPr bwMode="auto">
          <a:xfrm>
            <a:off x="6640513" y="5000625"/>
            <a:ext cx="28575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90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48" name="Rectangle 68"/>
          <p:cNvSpPr>
            <a:spLocks noChangeArrowheads="1"/>
          </p:cNvSpPr>
          <p:nvPr/>
        </p:nvSpPr>
        <p:spPr bwMode="auto">
          <a:xfrm>
            <a:off x="6677025" y="5051425"/>
            <a:ext cx="109538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Times New Roman" pitchFamily="18" charset="0"/>
              </a:rPr>
              <a:t>X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49" name="Rectangle 69"/>
          <p:cNvSpPr>
            <a:spLocks noChangeArrowheads="1"/>
          </p:cNvSpPr>
          <p:nvPr/>
        </p:nvSpPr>
        <p:spPr bwMode="auto">
          <a:xfrm>
            <a:off x="6807200" y="5137150"/>
            <a:ext cx="635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000">
                <a:solidFill>
                  <a:srgbClr val="000000"/>
                </a:solidFill>
                <a:latin typeface="Times New Roman" pitchFamily="18" charset="0"/>
              </a:rPr>
              <a:t>3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50" name="Rectangle 70"/>
          <p:cNvSpPr>
            <a:spLocks noChangeArrowheads="1"/>
          </p:cNvSpPr>
          <p:nvPr/>
        </p:nvSpPr>
        <p:spPr bwMode="auto">
          <a:xfrm>
            <a:off x="6881813" y="4940300"/>
            <a:ext cx="265112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000">
                <a:solidFill>
                  <a:srgbClr val="000000"/>
                </a:solidFill>
                <a:latin typeface="Times New Roman" pitchFamily="18" charset="0"/>
              </a:rPr>
              <a:t>-3.06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51" name="Rectangle 71"/>
          <p:cNvSpPr>
            <a:spLocks noChangeArrowheads="1"/>
          </p:cNvSpPr>
          <p:nvPr/>
        </p:nvSpPr>
        <p:spPr bwMode="auto">
          <a:xfrm>
            <a:off x="7199313" y="5000625"/>
            <a:ext cx="28575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90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52" name="Rectangle 72"/>
          <p:cNvSpPr>
            <a:spLocks noChangeArrowheads="1"/>
          </p:cNvSpPr>
          <p:nvPr/>
        </p:nvSpPr>
        <p:spPr bwMode="auto">
          <a:xfrm>
            <a:off x="7232650" y="5051425"/>
            <a:ext cx="109538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Times New Roman" pitchFamily="18" charset="0"/>
              </a:rPr>
              <a:t>X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53" name="Rectangle 73"/>
          <p:cNvSpPr>
            <a:spLocks noChangeArrowheads="1"/>
          </p:cNvSpPr>
          <p:nvPr/>
        </p:nvSpPr>
        <p:spPr bwMode="auto">
          <a:xfrm>
            <a:off x="7362825" y="5137150"/>
            <a:ext cx="635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000">
                <a:solidFill>
                  <a:srgbClr val="000000"/>
                </a:solidFill>
                <a:latin typeface="Times New Roman" pitchFamily="18" charset="0"/>
              </a:rPr>
              <a:t>8</a:t>
            </a:r>
            <a:endParaRPr lang="en-US" sz="1000">
              <a:latin typeface="Times New Roman" pitchFamily="18" charset="0"/>
            </a:endParaRPr>
          </a:p>
        </p:txBody>
      </p:sp>
      <p:grpSp>
        <p:nvGrpSpPr>
          <p:cNvPr id="16454" name="Group 74"/>
          <p:cNvGrpSpPr>
            <a:grpSpLocks/>
          </p:cNvGrpSpPr>
          <p:nvPr/>
        </p:nvGrpSpPr>
        <p:grpSpPr bwMode="auto">
          <a:xfrm>
            <a:off x="1855788" y="5270500"/>
            <a:ext cx="98425" cy="360363"/>
            <a:chOff x="2303" y="3316"/>
            <a:chExt cx="52" cy="174"/>
          </a:xfrm>
        </p:grpSpPr>
        <p:sp>
          <p:nvSpPr>
            <p:cNvPr id="16487" name="Rectangle 75"/>
            <p:cNvSpPr>
              <a:spLocks noChangeArrowheads="1"/>
            </p:cNvSpPr>
            <p:nvPr/>
          </p:nvSpPr>
          <p:spPr bwMode="auto">
            <a:xfrm>
              <a:off x="2303" y="3402"/>
              <a:ext cx="49" cy="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200" i="1">
                  <a:solidFill>
                    <a:srgbClr val="000000"/>
                  </a:solidFill>
                  <a:latin typeface="Times New Roman" pitchFamily="18" charset="0"/>
                </a:rPr>
                <a:t>X</a:t>
              </a:r>
              <a:endParaRPr lang="en-US" sz="1000">
                <a:latin typeface="Times New Roman" pitchFamily="18" charset="0"/>
              </a:endParaRPr>
            </a:p>
          </p:txBody>
        </p:sp>
        <p:sp>
          <p:nvSpPr>
            <p:cNvPr id="16488" name="Rectangle 76"/>
            <p:cNvSpPr>
              <a:spLocks noChangeArrowheads="1"/>
            </p:cNvSpPr>
            <p:nvPr/>
          </p:nvSpPr>
          <p:spPr bwMode="auto">
            <a:xfrm>
              <a:off x="2315" y="3316"/>
              <a:ext cx="40" cy="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200" b="1" i="1">
                  <a:solidFill>
                    <a:srgbClr val="000000"/>
                  </a:solidFill>
                  <a:latin typeface="Times New Roman" pitchFamily="18" charset="0"/>
                </a:rPr>
                <a:t> .</a:t>
              </a:r>
              <a:endParaRPr lang="en-US" sz="1000">
                <a:latin typeface="Times New Roman" pitchFamily="18" charset="0"/>
              </a:endParaRPr>
            </a:p>
          </p:txBody>
        </p:sp>
      </p:grpSp>
      <p:sp>
        <p:nvSpPr>
          <p:cNvPr id="16455" name="Rectangle 77"/>
          <p:cNvSpPr>
            <a:spLocks noChangeArrowheads="1"/>
          </p:cNvSpPr>
          <p:nvPr/>
        </p:nvSpPr>
        <p:spPr bwMode="auto">
          <a:xfrm>
            <a:off x="1957388" y="5559425"/>
            <a:ext cx="635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000">
                <a:solidFill>
                  <a:srgbClr val="000000"/>
                </a:solidFill>
                <a:latin typeface="Times New Roman" pitchFamily="18" charset="0"/>
              </a:rPr>
              <a:t>3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56" name="Rectangle 78"/>
          <p:cNvSpPr>
            <a:spLocks noChangeArrowheads="1"/>
          </p:cNvSpPr>
          <p:nvPr/>
        </p:nvSpPr>
        <p:spPr bwMode="auto">
          <a:xfrm>
            <a:off x="2012950" y="5470525"/>
            <a:ext cx="657225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Times New Roman" pitchFamily="18" charset="0"/>
              </a:rPr>
              <a:t> = 7.93456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57" name="Rectangle 79"/>
          <p:cNvSpPr>
            <a:spLocks noChangeArrowheads="1"/>
          </p:cNvSpPr>
          <p:nvPr/>
        </p:nvSpPr>
        <p:spPr bwMode="auto">
          <a:xfrm>
            <a:off x="2794000" y="5468938"/>
            <a:ext cx="84138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Symbol" pitchFamily="18" charset="2"/>
              </a:rPr>
              <a:t>´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58" name="Rectangle 80"/>
          <p:cNvSpPr>
            <a:spLocks noChangeArrowheads="1"/>
          </p:cNvSpPr>
          <p:nvPr/>
        </p:nvSpPr>
        <p:spPr bwMode="auto">
          <a:xfrm>
            <a:off x="2894013" y="5470525"/>
            <a:ext cx="1524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Times New Roman" pitchFamily="18" charset="0"/>
              </a:rPr>
              <a:t>10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59" name="Rectangle 81"/>
          <p:cNvSpPr>
            <a:spLocks noChangeArrowheads="1"/>
          </p:cNvSpPr>
          <p:nvPr/>
        </p:nvSpPr>
        <p:spPr bwMode="auto">
          <a:xfrm>
            <a:off x="3074988" y="5443538"/>
            <a:ext cx="96837" cy="10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700">
                <a:solidFill>
                  <a:srgbClr val="000000"/>
                </a:solidFill>
                <a:latin typeface="Times New Roman" pitchFamily="18" charset="0"/>
              </a:rPr>
              <a:t>-4 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60" name="Rectangle 82"/>
          <p:cNvSpPr>
            <a:spLocks noChangeArrowheads="1"/>
          </p:cNvSpPr>
          <p:nvPr/>
        </p:nvSpPr>
        <p:spPr bwMode="auto">
          <a:xfrm>
            <a:off x="3187700" y="5419725"/>
            <a:ext cx="28575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90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61" name="Rectangle 83"/>
          <p:cNvSpPr>
            <a:spLocks noChangeArrowheads="1"/>
          </p:cNvSpPr>
          <p:nvPr/>
        </p:nvSpPr>
        <p:spPr bwMode="auto">
          <a:xfrm>
            <a:off x="3222625" y="5470525"/>
            <a:ext cx="109538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Times New Roman" pitchFamily="18" charset="0"/>
              </a:rPr>
              <a:t>X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62" name="Rectangle 84"/>
          <p:cNvSpPr>
            <a:spLocks noChangeArrowheads="1"/>
          </p:cNvSpPr>
          <p:nvPr/>
        </p:nvSpPr>
        <p:spPr bwMode="auto">
          <a:xfrm>
            <a:off x="3352800" y="5559425"/>
            <a:ext cx="635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000">
                <a:solidFill>
                  <a:srgbClr val="000000"/>
                </a:solidFill>
                <a:latin typeface="Times New Roman" pitchFamily="18" charset="0"/>
              </a:rPr>
              <a:t>2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63" name="Rectangle 85"/>
          <p:cNvSpPr>
            <a:spLocks noChangeArrowheads="1"/>
          </p:cNvSpPr>
          <p:nvPr/>
        </p:nvSpPr>
        <p:spPr bwMode="auto">
          <a:xfrm>
            <a:off x="3429000" y="5359400"/>
            <a:ext cx="2222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000">
                <a:solidFill>
                  <a:srgbClr val="000000"/>
                </a:solidFill>
                <a:latin typeface="Times New Roman" pitchFamily="18" charset="0"/>
              </a:rPr>
              <a:t>3.97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64" name="Rectangle 86"/>
          <p:cNvSpPr>
            <a:spLocks noChangeArrowheads="1"/>
          </p:cNvSpPr>
          <p:nvPr/>
        </p:nvSpPr>
        <p:spPr bwMode="auto">
          <a:xfrm>
            <a:off x="3695700" y="5419725"/>
            <a:ext cx="28575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90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65" name="Rectangle 87"/>
          <p:cNvSpPr>
            <a:spLocks noChangeArrowheads="1"/>
          </p:cNvSpPr>
          <p:nvPr/>
        </p:nvSpPr>
        <p:spPr bwMode="auto">
          <a:xfrm>
            <a:off x="3729038" y="5470525"/>
            <a:ext cx="109537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Times New Roman" pitchFamily="18" charset="0"/>
              </a:rPr>
              <a:t>X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66" name="Rectangle 88"/>
          <p:cNvSpPr>
            <a:spLocks noChangeArrowheads="1"/>
          </p:cNvSpPr>
          <p:nvPr/>
        </p:nvSpPr>
        <p:spPr bwMode="auto">
          <a:xfrm>
            <a:off x="3859213" y="5559425"/>
            <a:ext cx="635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000">
                <a:solidFill>
                  <a:srgbClr val="000000"/>
                </a:solidFill>
                <a:latin typeface="Times New Roman" pitchFamily="18" charset="0"/>
              </a:rPr>
              <a:t>3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67" name="Rectangle 89"/>
          <p:cNvSpPr>
            <a:spLocks noChangeArrowheads="1"/>
          </p:cNvSpPr>
          <p:nvPr/>
        </p:nvSpPr>
        <p:spPr bwMode="auto">
          <a:xfrm>
            <a:off x="3937000" y="5359400"/>
            <a:ext cx="26511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000">
                <a:solidFill>
                  <a:srgbClr val="000000"/>
                </a:solidFill>
                <a:latin typeface="Times New Roman" pitchFamily="18" charset="0"/>
              </a:rPr>
              <a:t>-3.06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68" name="Rectangle 90"/>
          <p:cNvSpPr>
            <a:spLocks noChangeArrowheads="1"/>
          </p:cNvSpPr>
          <p:nvPr/>
        </p:nvSpPr>
        <p:spPr bwMode="auto">
          <a:xfrm>
            <a:off x="4254500" y="5419725"/>
            <a:ext cx="28575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90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69" name="Rectangle 91"/>
          <p:cNvSpPr>
            <a:spLocks noChangeArrowheads="1"/>
          </p:cNvSpPr>
          <p:nvPr/>
        </p:nvSpPr>
        <p:spPr bwMode="auto">
          <a:xfrm>
            <a:off x="4287838" y="5470525"/>
            <a:ext cx="109537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Times New Roman" pitchFamily="18" charset="0"/>
              </a:rPr>
              <a:t>X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70" name="Rectangle 92"/>
          <p:cNvSpPr>
            <a:spLocks noChangeArrowheads="1"/>
          </p:cNvSpPr>
          <p:nvPr/>
        </p:nvSpPr>
        <p:spPr bwMode="auto">
          <a:xfrm>
            <a:off x="4418013" y="5559425"/>
            <a:ext cx="635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000">
                <a:solidFill>
                  <a:srgbClr val="000000"/>
                </a:solidFill>
                <a:latin typeface="Times New Roman" pitchFamily="18" charset="0"/>
              </a:rPr>
              <a:t>8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71" name="Rectangle 93"/>
          <p:cNvSpPr>
            <a:spLocks noChangeArrowheads="1"/>
          </p:cNvSpPr>
          <p:nvPr/>
        </p:nvSpPr>
        <p:spPr bwMode="auto">
          <a:xfrm>
            <a:off x="4494213" y="5470525"/>
            <a:ext cx="76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Times New Roman" pitchFamily="18" charset="0"/>
              </a:rPr>
              <a:t>  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72" name="Rectangle 94"/>
          <p:cNvSpPr>
            <a:spLocks noChangeArrowheads="1"/>
          </p:cNvSpPr>
          <p:nvPr/>
        </p:nvSpPr>
        <p:spPr bwMode="auto">
          <a:xfrm>
            <a:off x="4987925" y="5468938"/>
            <a:ext cx="84138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Symbol" pitchFamily="18" charset="2"/>
              </a:rPr>
              <a:t>-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73" name="Rectangle 95"/>
          <p:cNvSpPr>
            <a:spLocks noChangeArrowheads="1"/>
          </p:cNvSpPr>
          <p:nvPr/>
        </p:nvSpPr>
        <p:spPr bwMode="auto">
          <a:xfrm>
            <a:off x="5086350" y="5470525"/>
            <a:ext cx="1138238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Times New Roman" pitchFamily="18" charset="0"/>
              </a:rPr>
              <a:t>   1.05880847     X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74" name="Rectangle 96"/>
          <p:cNvSpPr>
            <a:spLocks noChangeArrowheads="1"/>
          </p:cNvSpPr>
          <p:nvPr/>
        </p:nvSpPr>
        <p:spPr bwMode="auto">
          <a:xfrm>
            <a:off x="6259513" y="5559425"/>
            <a:ext cx="635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000">
                <a:solidFill>
                  <a:srgbClr val="000000"/>
                </a:solidFill>
                <a:latin typeface="Times New Roman" pitchFamily="18" charset="0"/>
              </a:rPr>
              <a:t>3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75" name="Rectangle 97"/>
          <p:cNvSpPr>
            <a:spLocks noChangeArrowheads="1"/>
          </p:cNvSpPr>
          <p:nvPr/>
        </p:nvSpPr>
        <p:spPr bwMode="auto">
          <a:xfrm>
            <a:off x="6335713" y="5359400"/>
            <a:ext cx="1587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000">
                <a:solidFill>
                  <a:srgbClr val="000000"/>
                </a:solidFill>
                <a:latin typeface="Times New Roman" pitchFamily="18" charset="0"/>
              </a:rPr>
              <a:t>0.3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76" name="Rectangle 98"/>
          <p:cNvSpPr>
            <a:spLocks noChangeArrowheads="1"/>
          </p:cNvSpPr>
          <p:nvPr/>
        </p:nvSpPr>
        <p:spPr bwMode="auto">
          <a:xfrm>
            <a:off x="6526213" y="5419725"/>
            <a:ext cx="28575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90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77" name="Rectangle 99"/>
          <p:cNvSpPr>
            <a:spLocks noChangeArrowheads="1"/>
          </p:cNvSpPr>
          <p:nvPr/>
        </p:nvSpPr>
        <p:spPr bwMode="auto">
          <a:xfrm>
            <a:off x="6559550" y="5470525"/>
            <a:ext cx="109538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Times New Roman" pitchFamily="18" charset="0"/>
              </a:rPr>
              <a:t>X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78" name="Rectangle 100"/>
          <p:cNvSpPr>
            <a:spLocks noChangeArrowheads="1"/>
          </p:cNvSpPr>
          <p:nvPr/>
        </p:nvSpPr>
        <p:spPr bwMode="auto">
          <a:xfrm>
            <a:off x="6689725" y="5557838"/>
            <a:ext cx="635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000">
                <a:solidFill>
                  <a:srgbClr val="000000"/>
                </a:solidFill>
                <a:latin typeface="Times New Roman" pitchFamily="18" charset="0"/>
              </a:rPr>
              <a:t>9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6479" name="Freeform 101"/>
          <p:cNvSpPr>
            <a:spLocks/>
          </p:cNvSpPr>
          <p:nvPr/>
        </p:nvSpPr>
        <p:spPr bwMode="auto">
          <a:xfrm rot="-3965377">
            <a:off x="5130006" y="2205832"/>
            <a:ext cx="301625" cy="344488"/>
          </a:xfrm>
          <a:custGeom>
            <a:avLst/>
            <a:gdLst>
              <a:gd name="T0" fmla="*/ 273793 w 1333"/>
              <a:gd name="T1" fmla="*/ 0 h 439"/>
              <a:gd name="T2" fmla="*/ 113364 w 1333"/>
              <a:gd name="T3" fmla="*/ 45513 h 439"/>
              <a:gd name="T4" fmla="*/ 75350 w 1333"/>
              <a:gd name="T5" fmla="*/ 58069 h 439"/>
              <a:gd name="T6" fmla="*/ 51364 w 1333"/>
              <a:gd name="T7" fmla="*/ 77686 h 439"/>
              <a:gd name="T8" fmla="*/ 33941 w 1333"/>
              <a:gd name="T9" fmla="*/ 98089 h 439"/>
              <a:gd name="T10" fmla="*/ 38467 w 1333"/>
              <a:gd name="T11" fmla="*/ 95735 h 439"/>
              <a:gd name="T12" fmla="*/ 10635 w 1333"/>
              <a:gd name="T13" fmla="*/ 149880 h 439"/>
              <a:gd name="T14" fmla="*/ 2715 w 1333"/>
              <a:gd name="T15" fmla="*/ 173421 h 439"/>
              <a:gd name="T16" fmla="*/ 0 w 1333"/>
              <a:gd name="T17" fmla="*/ 196962 h 439"/>
              <a:gd name="T18" fmla="*/ 4073 w 1333"/>
              <a:gd name="T19" fmla="*/ 225997 h 439"/>
              <a:gd name="T20" fmla="*/ 13803 w 1333"/>
              <a:gd name="T21" fmla="*/ 248753 h 439"/>
              <a:gd name="T22" fmla="*/ 21949 w 1333"/>
              <a:gd name="T23" fmla="*/ 261309 h 439"/>
              <a:gd name="T24" fmla="*/ 45481 w 1333"/>
              <a:gd name="T25" fmla="*/ 291912 h 439"/>
              <a:gd name="T26" fmla="*/ 67656 w 1333"/>
              <a:gd name="T27" fmla="*/ 306822 h 439"/>
              <a:gd name="T28" fmla="*/ 97072 w 1333"/>
              <a:gd name="T29" fmla="*/ 328009 h 439"/>
              <a:gd name="T30" fmla="*/ 122415 w 1333"/>
              <a:gd name="T31" fmla="*/ 335071 h 439"/>
              <a:gd name="T32" fmla="*/ 165634 w 1333"/>
              <a:gd name="T33" fmla="*/ 344488 h 439"/>
              <a:gd name="T34" fmla="*/ 204100 w 1333"/>
              <a:gd name="T35" fmla="*/ 331933 h 439"/>
              <a:gd name="T36" fmla="*/ 224465 w 1333"/>
              <a:gd name="T37" fmla="*/ 320947 h 439"/>
              <a:gd name="T38" fmla="*/ 260669 w 1333"/>
              <a:gd name="T39" fmla="*/ 288774 h 439"/>
              <a:gd name="T40" fmla="*/ 290764 w 1333"/>
              <a:gd name="T41" fmla="*/ 248753 h 439"/>
              <a:gd name="T42" fmla="*/ 298231 w 1333"/>
              <a:gd name="T43" fmla="*/ 211872 h 439"/>
              <a:gd name="T44" fmla="*/ 300946 w 1333"/>
              <a:gd name="T45" fmla="*/ 155373 h 439"/>
              <a:gd name="T46" fmla="*/ 301625 w 1333"/>
              <a:gd name="T47" fmla="*/ 143602 h 439"/>
              <a:gd name="T48" fmla="*/ 295742 w 1333"/>
              <a:gd name="T49" fmla="*/ 116137 h 439"/>
              <a:gd name="T50" fmla="*/ 277187 w 1333"/>
              <a:gd name="T51" fmla="*/ 65916 h 439"/>
              <a:gd name="T52" fmla="*/ 259538 w 1333"/>
              <a:gd name="T53" fmla="*/ 46298 h 439"/>
              <a:gd name="T54" fmla="*/ 230575 w 1333"/>
              <a:gd name="T55" fmla="*/ 29819 h 439"/>
              <a:gd name="T56" fmla="*/ 208173 w 1333"/>
              <a:gd name="T57" fmla="*/ 25895 h 439"/>
              <a:gd name="T58" fmla="*/ 189845 w 1333"/>
              <a:gd name="T59" fmla="*/ 19618 h 439"/>
              <a:gd name="T60" fmla="*/ 171064 w 1333"/>
              <a:gd name="T61" fmla="*/ 21187 h 439"/>
              <a:gd name="T62" fmla="*/ 137802 w 1333"/>
              <a:gd name="T63" fmla="*/ 26680 h 439"/>
              <a:gd name="T64" fmla="*/ 113364 w 1333"/>
              <a:gd name="T65" fmla="*/ 45513 h 439"/>
              <a:gd name="T66" fmla="*/ 82364 w 1333"/>
              <a:gd name="T67" fmla="*/ 112998 h 43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333" h="439">
                <a:moveTo>
                  <a:pt x="1210" y="0"/>
                </a:moveTo>
                <a:lnTo>
                  <a:pt x="501" y="58"/>
                </a:lnTo>
                <a:lnTo>
                  <a:pt x="333" y="74"/>
                </a:lnTo>
                <a:lnTo>
                  <a:pt x="227" y="99"/>
                </a:lnTo>
                <a:lnTo>
                  <a:pt x="150" y="125"/>
                </a:lnTo>
                <a:lnTo>
                  <a:pt x="170" y="122"/>
                </a:lnTo>
                <a:lnTo>
                  <a:pt x="47" y="191"/>
                </a:lnTo>
                <a:lnTo>
                  <a:pt x="12" y="221"/>
                </a:lnTo>
                <a:lnTo>
                  <a:pt x="0" y="251"/>
                </a:lnTo>
                <a:lnTo>
                  <a:pt x="18" y="288"/>
                </a:lnTo>
                <a:lnTo>
                  <a:pt x="61" y="317"/>
                </a:lnTo>
                <a:lnTo>
                  <a:pt x="97" y="333"/>
                </a:lnTo>
                <a:lnTo>
                  <a:pt x="201" y="372"/>
                </a:lnTo>
                <a:lnTo>
                  <a:pt x="299" y="391"/>
                </a:lnTo>
                <a:lnTo>
                  <a:pt x="429" y="418"/>
                </a:lnTo>
                <a:lnTo>
                  <a:pt x="541" y="427"/>
                </a:lnTo>
                <a:lnTo>
                  <a:pt x="732" y="439"/>
                </a:lnTo>
                <a:lnTo>
                  <a:pt x="902" y="423"/>
                </a:lnTo>
                <a:lnTo>
                  <a:pt x="992" y="409"/>
                </a:lnTo>
                <a:lnTo>
                  <a:pt x="1152" y="368"/>
                </a:lnTo>
                <a:lnTo>
                  <a:pt x="1285" y="317"/>
                </a:lnTo>
                <a:lnTo>
                  <a:pt x="1318" y="270"/>
                </a:lnTo>
                <a:lnTo>
                  <a:pt x="1330" y="198"/>
                </a:lnTo>
                <a:lnTo>
                  <a:pt x="1333" y="183"/>
                </a:lnTo>
                <a:lnTo>
                  <a:pt x="1307" y="148"/>
                </a:lnTo>
                <a:lnTo>
                  <a:pt x="1225" y="84"/>
                </a:lnTo>
                <a:lnTo>
                  <a:pt x="1147" y="59"/>
                </a:lnTo>
                <a:lnTo>
                  <a:pt x="1019" y="38"/>
                </a:lnTo>
                <a:lnTo>
                  <a:pt x="920" y="33"/>
                </a:lnTo>
                <a:lnTo>
                  <a:pt x="839" y="25"/>
                </a:lnTo>
                <a:lnTo>
                  <a:pt x="756" y="27"/>
                </a:lnTo>
                <a:lnTo>
                  <a:pt x="609" y="34"/>
                </a:lnTo>
                <a:lnTo>
                  <a:pt x="501" y="58"/>
                </a:lnTo>
                <a:lnTo>
                  <a:pt x="364" y="144"/>
                </a:lnTo>
              </a:path>
            </a:pathLst>
          </a:custGeom>
          <a:noFill/>
          <a:ln w="57150" cmpd="sng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480" name="Freeform 102"/>
          <p:cNvSpPr>
            <a:spLocks/>
          </p:cNvSpPr>
          <p:nvPr/>
        </p:nvSpPr>
        <p:spPr bwMode="auto">
          <a:xfrm rot="3552971">
            <a:off x="6336506" y="2199482"/>
            <a:ext cx="301625" cy="344488"/>
          </a:xfrm>
          <a:custGeom>
            <a:avLst/>
            <a:gdLst>
              <a:gd name="T0" fmla="*/ 273793 w 1333"/>
              <a:gd name="T1" fmla="*/ 0 h 439"/>
              <a:gd name="T2" fmla="*/ 113364 w 1333"/>
              <a:gd name="T3" fmla="*/ 45513 h 439"/>
              <a:gd name="T4" fmla="*/ 75350 w 1333"/>
              <a:gd name="T5" fmla="*/ 58069 h 439"/>
              <a:gd name="T6" fmla="*/ 51364 w 1333"/>
              <a:gd name="T7" fmla="*/ 77686 h 439"/>
              <a:gd name="T8" fmla="*/ 33941 w 1333"/>
              <a:gd name="T9" fmla="*/ 98089 h 439"/>
              <a:gd name="T10" fmla="*/ 38467 w 1333"/>
              <a:gd name="T11" fmla="*/ 95735 h 439"/>
              <a:gd name="T12" fmla="*/ 10635 w 1333"/>
              <a:gd name="T13" fmla="*/ 149880 h 439"/>
              <a:gd name="T14" fmla="*/ 2715 w 1333"/>
              <a:gd name="T15" fmla="*/ 173421 h 439"/>
              <a:gd name="T16" fmla="*/ 0 w 1333"/>
              <a:gd name="T17" fmla="*/ 196962 h 439"/>
              <a:gd name="T18" fmla="*/ 4073 w 1333"/>
              <a:gd name="T19" fmla="*/ 225997 h 439"/>
              <a:gd name="T20" fmla="*/ 13803 w 1333"/>
              <a:gd name="T21" fmla="*/ 248753 h 439"/>
              <a:gd name="T22" fmla="*/ 21949 w 1333"/>
              <a:gd name="T23" fmla="*/ 261309 h 439"/>
              <a:gd name="T24" fmla="*/ 45481 w 1333"/>
              <a:gd name="T25" fmla="*/ 291912 h 439"/>
              <a:gd name="T26" fmla="*/ 67656 w 1333"/>
              <a:gd name="T27" fmla="*/ 306822 h 439"/>
              <a:gd name="T28" fmla="*/ 97072 w 1333"/>
              <a:gd name="T29" fmla="*/ 328009 h 439"/>
              <a:gd name="T30" fmla="*/ 122415 w 1333"/>
              <a:gd name="T31" fmla="*/ 335071 h 439"/>
              <a:gd name="T32" fmla="*/ 165634 w 1333"/>
              <a:gd name="T33" fmla="*/ 344488 h 439"/>
              <a:gd name="T34" fmla="*/ 204100 w 1333"/>
              <a:gd name="T35" fmla="*/ 331933 h 439"/>
              <a:gd name="T36" fmla="*/ 224465 w 1333"/>
              <a:gd name="T37" fmla="*/ 320947 h 439"/>
              <a:gd name="T38" fmla="*/ 260669 w 1333"/>
              <a:gd name="T39" fmla="*/ 288774 h 439"/>
              <a:gd name="T40" fmla="*/ 290764 w 1333"/>
              <a:gd name="T41" fmla="*/ 248753 h 439"/>
              <a:gd name="T42" fmla="*/ 298231 w 1333"/>
              <a:gd name="T43" fmla="*/ 211872 h 439"/>
              <a:gd name="T44" fmla="*/ 300946 w 1333"/>
              <a:gd name="T45" fmla="*/ 155373 h 439"/>
              <a:gd name="T46" fmla="*/ 301625 w 1333"/>
              <a:gd name="T47" fmla="*/ 143602 h 439"/>
              <a:gd name="T48" fmla="*/ 295742 w 1333"/>
              <a:gd name="T49" fmla="*/ 116137 h 439"/>
              <a:gd name="T50" fmla="*/ 277187 w 1333"/>
              <a:gd name="T51" fmla="*/ 65916 h 439"/>
              <a:gd name="T52" fmla="*/ 259538 w 1333"/>
              <a:gd name="T53" fmla="*/ 46298 h 439"/>
              <a:gd name="T54" fmla="*/ 230575 w 1333"/>
              <a:gd name="T55" fmla="*/ 29819 h 439"/>
              <a:gd name="T56" fmla="*/ 208173 w 1333"/>
              <a:gd name="T57" fmla="*/ 25895 h 439"/>
              <a:gd name="T58" fmla="*/ 189845 w 1333"/>
              <a:gd name="T59" fmla="*/ 19618 h 439"/>
              <a:gd name="T60" fmla="*/ 171064 w 1333"/>
              <a:gd name="T61" fmla="*/ 21187 h 439"/>
              <a:gd name="T62" fmla="*/ 137802 w 1333"/>
              <a:gd name="T63" fmla="*/ 26680 h 439"/>
              <a:gd name="T64" fmla="*/ 113364 w 1333"/>
              <a:gd name="T65" fmla="*/ 45513 h 439"/>
              <a:gd name="T66" fmla="*/ 82364 w 1333"/>
              <a:gd name="T67" fmla="*/ 112998 h 43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333" h="439">
                <a:moveTo>
                  <a:pt x="1210" y="0"/>
                </a:moveTo>
                <a:lnTo>
                  <a:pt x="501" y="58"/>
                </a:lnTo>
                <a:lnTo>
                  <a:pt x="333" y="74"/>
                </a:lnTo>
                <a:lnTo>
                  <a:pt x="227" y="99"/>
                </a:lnTo>
                <a:lnTo>
                  <a:pt x="150" y="125"/>
                </a:lnTo>
                <a:lnTo>
                  <a:pt x="170" y="122"/>
                </a:lnTo>
                <a:lnTo>
                  <a:pt x="47" y="191"/>
                </a:lnTo>
                <a:lnTo>
                  <a:pt x="12" y="221"/>
                </a:lnTo>
                <a:lnTo>
                  <a:pt x="0" y="251"/>
                </a:lnTo>
                <a:lnTo>
                  <a:pt x="18" y="288"/>
                </a:lnTo>
                <a:lnTo>
                  <a:pt x="61" y="317"/>
                </a:lnTo>
                <a:lnTo>
                  <a:pt x="97" y="333"/>
                </a:lnTo>
                <a:lnTo>
                  <a:pt x="201" y="372"/>
                </a:lnTo>
                <a:lnTo>
                  <a:pt x="299" y="391"/>
                </a:lnTo>
                <a:lnTo>
                  <a:pt x="429" y="418"/>
                </a:lnTo>
                <a:lnTo>
                  <a:pt x="541" y="427"/>
                </a:lnTo>
                <a:lnTo>
                  <a:pt x="732" y="439"/>
                </a:lnTo>
                <a:lnTo>
                  <a:pt x="902" y="423"/>
                </a:lnTo>
                <a:lnTo>
                  <a:pt x="992" y="409"/>
                </a:lnTo>
                <a:lnTo>
                  <a:pt x="1152" y="368"/>
                </a:lnTo>
                <a:lnTo>
                  <a:pt x="1285" y="317"/>
                </a:lnTo>
                <a:lnTo>
                  <a:pt x="1318" y="270"/>
                </a:lnTo>
                <a:lnTo>
                  <a:pt x="1330" y="198"/>
                </a:lnTo>
                <a:lnTo>
                  <a:pt x="1333" y="183"/>
                </a:lnTo>
                <a:lnTo>
                  <a:pt x="1307" y="148"/>
                </a:lnTo>
                <a:lnTo>
                  <a:pt x="1225" y="84"/>
                </a:lnTo>
                <a:lnTo>
                  <a:pt x="1147" y="59"/>
                </a:lnTo>
                <a:lnTo>
                  <a:pt x="1019" y="38"/>
                </a:lnTo>
                <a:lnTo>
                  <a:pt x="920" y="33"/>
                </a:lnTo>
                <a:lnTo>
                  <a:pt x="839" y="25"/>
                </a:lnTo>
                <a:lnTo>
                  <a:pt x="756" y="27"/>
                </a:lnTo>
                <a:lnTo>
                  <a:pt x="609" y="34"/>
                </a:lnTo>
                <a:lnTo>
                  <a:pt x="501" y="58"/>
                </a:lnTo>
                <a:lnTo>
                  <a:pt x="364" y="144"/>
                </a:lnTo>
              </a:path>
            </a:pathLst>
          </a:custGeom>
          <a:noFill/>
          <a:ln w="57150" cmpd="sng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481" name="Freeform 103"/>
          <p:cNvSpPr>
            <a:spLocks/>
          </p:cNvSpPr>
          <p:nvPr/>
        </p:nvSpPr>
        <p:spPr bwMode="auto">
          <a:xfrm rot="19254624" flipH="1">
            <a:off x="6699250" y="1455738"/>
            <a:ext cx="301625" cy="344487"/>
          </a:xfrm>
          <a:custGeom>
            <a:avLst/>
            <a:gdLst>
              <a:gd name="T0" fmla="*/ 273793 w 1333"/>
              <a:gd name="T1" fmla="*/ 0 h 439"/>
              <a:gd name="T2" fmla="*/ 113364 w 1333"/>
              <a:gd name="T3" fmla="*/ 45513 h 439"/>
              <a:gd name="T4" fmla="*/ 75350 w 1333"/>
              <a:gd name="T5" fmla="*/ 58069 h 439"/>
              <a:gd name="T6" fmla="*/ 51364 w 1333"/>
              <a:gd name="T7" fmla="*/ 77686 h 439"/>
              <a:gd name="T8" fmla="*/ 33941 w 1333"/>
              <a:gd name="T9" fmla="*/ 98089 h 439"/>
              <a:gd name="T10" fmla="*/ 38467 w 1333"/>
              <a:gd name="T11" fmla="*/ 95735 h 439"/>
              <a:gd name="T12" fmla="*/ 10635 w 1333"/>
              <a:gd name="T13" fmla="*/ 149880 h 439"/>
              <a:gd name="T14" fmla="*/ 2715 w 1333"/>
              <a:gd name="T15" fmla="*/ 173421 h 439"/>
              <a:gd name="T16" fmla="*/ 0 w 1333"/>
              <a:gd name="T17" fmla="*/ 196962 h 439"/>
              <a:gd name="T18" fmla="*/ 4073 w 1333"/>
              <a:gd name="T19" fmla="*/ 225997 h 439"/>
              <a:gd name="T20" fmla="*/ 13803 w 1333"/>
              <a:gd name="T21" fmla="*/ 248753 h 439"/>
              <a:gd name="T22" fmla="*/ 21949 w 1333"/>
              <a:gd name="T23" fmla="*/ 261309 h 439"/>
              <a:gd name="T24" fmla="*/ 45481 w 1333"/>
              <a:gd name="T25" fmla="*/ 291912 h 439"/>
              <a:gd name="T26" fmla="*/ 67656 w 1333"/>
              <a:gd name="T27" fmla="*/ 306822 h 439"/>
              <a:gd name="T28" fmla="*/ 97072 w 1333"/>
              <a:gd name="T29" fmla="*/ 328009 h 439"/>
              <a:gd name="T30" fmla="*/ 122415 w 1333"/>
              <a:gd name="T31" fmla="*/ 335071 h 439"/>
              <a:gd name="T32" fmla="*/ 165634 w 1333"/>
              <a:gd name="T33" fmla="*/ 344488 h 439"/>
              <a:gd name="T34" fmla="*/ 204100 w 1333"/>
              <a:gd name="T35" fmla="*/ 331933 h 439"/>
              <a:gd name="T36" fmla="*/ 224465 w 1333"/>
              <a:gd name="T37" fmla="*/ 320947 h 439"/>
              <a:gd name="T38" fmla="*/ 260669 w 1333"/>
              <a:gd name="T39" fmla="*/ 288774 h 439"/>
              <a:gd name="T40" fmla="*/ 290764 w 1333"/>
              <a:gd name="T41" fmla="*/ 248753 h 439"/>
              <a:gd name="T42" fmla="*/ 298231 w 1333"/>
              <a:gd name="T43" fmla="*/ 211872 h 439"/>
              <a:gd name="T44" fmla="*/ 300946 w 1333"/>
              <a:gd name="T45" fmla="*/ 155373 h 439"/>
              <a:gd name="T46" fmla="*/ 301625 w 1333"/>
              <a:gd name="T47" fmla="*/ 143602 h 439"/>
              <a:gd name="T48" fmla="*/ 295742 w 1333"/>
              <a:gd name="T49" fmla="*/ 116137 h 439"/>
              <a:gd name="T50" fmla="*/ 277187 w 1333"/>
              <a:gd name="T51" fmla="*/ 65916 h 439"/>
              <a:gd name="T52" fmla="*/ 259538 w 1333"/>
              <a:gd name="T53" fmla="*/ 46298 h 439"/>
              <a:gd name="T54" fmla="*/ 230575 w 1333"/>
              <a:gd name="T55" fmla="*/ 29819 h 439"/>
              <a:gd name="T56" fmla="*/ 208173 w 1333"/>
              <a:gd name="T57" fmla="*/ 25895 h 439"/>
              <a:gd name="T58" fmla="*/ 189845 w 1333"/>
              <a:gd name="T59" fmla="*/ 19618 h 439"/>
              <a:gd name="T60" fmla="*/ 171064 w 1333"/>
              <a:gd name="T61" fmla="*/ 21187 h 439"/>
              <a:gd name="T62" fmla="*/ 137802 w 1333"/>
              <a:gd name="T63" fmla="*/ 26680 h 439"/>
              <a:gd name="T64" fmla="*/ 113364 w 1333"/>
              <a:gd name="T65" fmla="*/ 45513 h 439"/>
              <a:gd name="T66" fmla="*/ 82364 w 1333"/>
              <a:gd name="T67" fmla="*/ 112998 h 43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333" h="439">
                <a:moveTo>
                  <a:pt x="1210" y="0"/>
                </a:moveTo>
                <a:lnTo>
                  <a:pt x="501" y="58"/>
                </a:lnTo>
                <a:lnTo>
                  <a:pt x="333" y="74"/>
                </a:lnTo>
                <a:lnTo>
                  <a:pt x="227" y="99"/>
                </a:lnTo>
                <a:lnTo>
                  <a:pt x="150" y="125"/>
                </a:lnTo>
                <a:lnTo>
                  <a:pt x="170" y="122"/>
                </a:lnTo>
                <a:lnTo>
                  <a:pt x="47" y="191"/>
                </a:lnTo>
                <a:lnTo>
                  <a:pt x="12" y="221"/>
                </a:lnTo>
                <a:lnTo>
                  <a:pt x="0" y="251"/>
                </a:lnTo>
                <a:lnTo>
                  <a:pt x="18" y="288"/>
                </a:lnTo>
                <a:lnTo>
                  <a:pt x="61" y="317"/>
                </a:lnTo>
                <a:lnTo>
                  <a:pt x="97" y="333"/>
                </a:lnTo>
                <a:lnTo>
                  <a:pt x="201" y="372"/>
                </a:lnTo>
                <a:lnTo>
                  <a:pt x="299" y="391"/>
                </a:lnTo>
                <a:lnTo>
                  <a:pt x="429" y="418"/>
                </a:lnTo>
                <a:lnTo>
                  <a:pt x="541" y="427"/>
                </a:lnTo>
                <a:lnTo>
                  <a:pt x="732" y="439"/>
                </a:lnTo>
                <a:lnTo>
                  <a:pt x="902" y="423"/>
                </a:lnTo>
                <a:lnTo>
                  <a:pt x="992" y="409"/>
                </a:lnTo>
                <a:lnTo>
                  <a:pt x="1152" y="368"/>
                </a:lnTo>
                <a:lnTo>
                  <a:pt x="1285" y="317"/>
                </a:lnTo>
                <a:lnTo>
                  <a:pt x="1318" y="270"/>
                </a:lnTo>
                <a:lnTo>
                  <a:pt x="1330" y="198"/>
                </a:lnTo>
                <a:lnTo>
                  <a:pt x="1333" y="183"/>
                </a:lnTo>
                <a:lnTo>
                  <a:pt x="1307" y="148"/>
                </a:lnTo>
                <a:lnTo>
                  <a:pt x="1225" y="84"/>
                </a:lnTo>
                <a:lnTo>
                  <a:pt x="1147" y="59"/>
                </a:lnTo>
                <a:lnTo>
                  <a:pt x="1019" y="38"/>
                </a:lnTo>
                <a:lnTo>
                  <a:pt x="920" y="33"/>
                </a:lnTo>
                <a:lnTo>
                  <a:pt x="839" y="25"/>
                </a:lnTo>
                <a:lnTo>
                  <a:pt x="756" y="27"/>
                </a:lnTo>
                <a:lnTo>
                  <a:pt x="609" y="34"/>
                </a:lnTo>
                <a:lnTo>
                  <a:pt x="501" y="58"/>
                </a:lnTo>
                <a:lnTo>
                  <a:pt x="364" y="144"/>
                </a:lnTo>
              </a:path>
            </a:pathLst>
          </a:custGeom>
          <a:noFill/>
          <a:ln w="57150" cmpd="sng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482" name="Freeform 104"/>
          <p:cNvSpPr>
            <a:spLocks/>
          </p:cNvSpPr>
          <p:nvPr/>
        </p:nvSpPr>
        <p:spPr bwMode="auto">
          <a:xfrm rot="2360778" flipH="1">
            <a:off x="6861175" y="1027113"/>
            <a:ext cx="301625" cy="344487"/>
          </a:xfrm>
          <a:custGeom>
            <a:avLst/>
            <a:gdLst>
              <a:gd name="T0" fmla="*/ 273793 w 1333"/>
              <a:gd name="T1" fmla="*/ 0 h 439"/>
              <a:gd name="T2" fmla="*/ 113364 w 1333"/>
              <a:gd name="T3" fmla="*/ 45513 h 439"/>
              <a:gd name="T4" fmla="*/ 75350 w 1333"/>
              <a:gd name="T5" fmla="*/ 58069 h 439"/>
              <a:gd name="T6" fmla="*/ 51364 w 1333"/>
              <a:gd name="T7" fmla="*/ 77686 h 439"/>
              <a:gd name="T8" fmla="*/ 33941 w 1333"/>
              <a:gd name="T9" fmla="*/ 98089 h 439"/>
              <a:gd name="T10" fmla="*/ 38467 w 1333"/>
              <a:gd name="T11" fmla="*/ 95735 h 439"/>
              <a:gd name="T12" fmla="*/ 10635 w 1333"/>
              <a:gd name="T13" fmla="*/ 149880 h 439"/>
              <a:gd name="T14" fmla="*/ 2715 w 1333"/>
              <a:gd name="T15" fmla="*/ 173421 h 439"/>
              <a:gd name="T16" fmla="*/ 0 w 1333"/>
              <a:gd name="T17" fmla="*/ 196962 h 439"/>
              <a:gd name="T18" fmla="*/ 4073 w 1333"/>
              <a:gd name="T19" fmla="*/ 225997 h 439"/>
              <a:gd name="T20" fmla="*/ 13803 w 1333"/>
              <a:gd name="T21" fmla="*/ 248753 h 439"/>
              <a:gd name="T22" fmla="*/ 21949 w 1333"/>
              <a:gd name="T23" fmla="*/ 261309 h 439"/>
              <a:gd name="T24" fmla="*/ 45481 w 1333"/>
              <a:gd name="T25" fmla="*/ 291912 h 439"/>
              <a:gd name="T26" fmla="*/ 67656 w 1333"/>
              <a:gd name="T27" fmla="*/ 306822 h 439"/>
              <a:gd name="T28" fmla="*/ 97072 w 1333"/>
              <a:gd name="T29" fmla="*/ 328009 h 439"/>
              <a:gd name="T30" fmla="*/ 122415 w 1333"/>
              <a:gd name="T31" fmla="*/ 335071 h 439"/>
              <a:gd name="T32" fmla="*/ 165634 w 1333"/>
              <a:gd name="T33" fmla="*/ 344488 h 439"/>
              <a:gd name="T34" fmla="*/ 204100 w 1333"/>
              <a:gd name="T35" fmla="*/ 331933 h 439"/>
              <a:gd name="T36" fmla="*/ 224465 w 1333"/>
              <a:gd name="T37" fmla="*/ 320947 h 439"/>
              <a:gd name="T38" fmla="*/ 260669 w 1333"/>
              <a:gd name="T39" fmla="*/ 288774 h 439"/>
              <a:gd name="T40" fmla="*/ 290764 w 1333"/>
              <a:gd name="T41" fmla="*/ 248753 h 439"/>
              <a:gd name="T42" fmla="*/ 298231 w 1333"/>
              <a:gd name="T43" fmla="*/ 211872 h 439"/>
              <a:gd name="T44" fmla="*/ 300946 w 1333"/>
              <a:gd name="T45" fmla="*/ 155373 h 439"/>
              <a:gd name="T46" fmla="*/ 301625 w 1333"/>
              <a:gd name="T47" fmla="*/ 143602 h 439"/>
              <a:gd name="T48" fmla="*/ 295742 w 1333"/>
              <a:gd name="T49" fmla="*/ 116137 h 439"/>
              <a:gd name="T50" fmla="*/ 277187 w 1333"/>
              <a:gd name="T51" fmla="*/ 65916 h 439"/>
              <a:gd name="T52" fmla="*/ 259538 w 1333"/>
              <a:gd name="T53" fmla="*/ 46298 h 439"/>
              <a:gd name="T54" fmla="*/ 230575 w 1333"/>
              <a:gd name="T55" fmla="*/ 29819 h 439"/>
              <a:gd name="T56" fmla="*/ 208173 w 1333"/>
              <a:gd name="T57" fmla="*/ 25895 h 439"/>
              <a:gd name="T58" fmla="*/ 189845 w 1333"/>
              <a:gd name="T59" fmla="*/ 19618 h 439"/>
              <a:gd name="T60" fmla="*/ 171064 w 1333"/>
              <a:gd name="T61" fmla="*/ 21187 h 439"/>
              <a:gd name="T62" fmla="*/ 137802 w 1333"/>
              <a:gd name="T63" fmla="*/ 26680 h 439"/>
              <a:gd name="T64" fmla="*/ 113364 w 1333"/>
              <a:gd name="T65" fmla="*/ 45513 h 439"/>
              <a:gd name="T66" fmla="*/ 82364 w 1333"/>
              <a:gd name="T67" fmla="*/ 112998 h 43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333" h="439">
                <a:moveTo>
                  <a:pt x="1210" y="0"/>
                </a:moveTo>
                <a:lnTo>
                  <a:pt x="501" y="58"/>
                </a:lnTo>
                <a:lnTo>
                  <a:pt x="333" y="74"/>
                </a:lnTo>
                <a:lnTo>
                  <a:pt x="227" y="99"/>
                </a:lnTo>
                <a:lnTo>
                  <a:pt x="150" y="125"/>
                </a:lnTo>
                <a:lnTo>
                  <a:pt x="170" y="122"/>
                </a:lnTo>
                <a:lnTo>
                  <a:pt x="47" y="191"/>
                </a:lnTo>
                <a:lnTo>
                  <a:pt x="12" y="221"/>
                </a:lnTo>
                <a:lnTo>
                  <a:pt x="0" y="251"/>
                </a:lnTo>
                <a:lnTo>
                  <a:pt x="18" y="288"/>
                </a:lnTo>
                <a:lnTo>
                  <a:pt x="61" y="317"/>
                </a:lnTo>
                <a:lnTo>
                  <a:pt x="97" y="333"/>
                </a:lnTo>
                <a:lnTo>
                  <a:pt x="201" y="372"/>
                </a:lnTo>
                <a:lnTo>
                  <a:pt x="299" y="391"/>
                </a:lnTo>
                <a:lnTo>
                  <a:pt x="429" y="418"/>
                </a:lnTo>
                <a:lnTo>
                  <a:pt x="541" y="427"/>
                </a:lnTo>
                <a:lnTo>
                  <a:pt x="732" y="439"/>
                </a:lnTo>
                <a:lnTo>
                  <a:pt x="902" y="423"/>
                </a:lnTo>
                <a:lnTo>
                  <a:pt x="992" y="409"/>
                </a:lnTo>
                <a:lnTo>
                  <a:pt x="1152" y="368"/>
                </a:lnTo>
                <a:lnTo>
                  <a:pt x="1285" y="317"/>
                </a:lnTo>
                <a:lnTo>
                  <a:pt x="1318" y="270"/>
                </a:lnTo>
                <a:lnTo>
                  <a:pt x="1330" y="198"/>
                </a:lnTo>
                <a:lnTo>
                  <a:pt x="1333" y="183"/>
                </a:lnTo>
                <a:lnTo>
                  <a:pt x="1307" y="148"/>
                </a:lnTo>
                <a:lnTo>
                  <a:pt x="1225" y="84"/>
                </a:lnTo>
                <a:lnTo>
                  <a:pt x="1147" y="59"/>
                </a:lnTo>
                <a:lnTo>
                  <a:pt x="1019" y="38"/>
                </a:lnTo>
                <a:lnTo>
                  <a:pt x="920" y="33"/>
                </a:lnTo>
                <a:lnTo>
                  <a:pt x="839" y="25"/>
                </a:lnTo>
                <a:lnTo>
                  <a:pt x="756" y="27"/>
                </a:lnTo>
                <a:lnTo>
                  <a:pt x="609" y="34"/>
                </a:lnTo>
                <a:lnTo>
                  <a:pt x="501" y="58"/>
                </a:lnTo>
                <a:lnTo>
                  <a:pt x="364" y="144"/>
                </a:lnTo>
              </a:path>
            </a:pathLst>
          </a:custGeom>
          <a:noFill/>
          <a:ln w="57150" cmpd="sng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483" name="Freeform 105"/>
          <p:cNvSpPr>
            <a:spLocks/>
          </p:cNvSpPr>
          <p:nvPr/>
        </p:nvSpPr>
        <p:spPr bwMode="auto">
          <a:xfrm rot="1203323">
            <a:off x="5886450" y="2916238"/>
            <a:ext cx="301625" cy="344487"/>
          </a:xfrm>
          <a:custGeom>
            <a:avLst/>
            <a:gdLst>
              <a:gd name="T0" fmla="*/ 273793 w 1333"/>
              <a:gd name="T1" fmla="*/ 0 h 439"/>
              <a:gd name="T2" fmla="*/ 113364 w 1333"/>
              <a:gd name="T3" fmla="*/ 45513 h 439"/>
              <a:gd name="T4" fmla="*/ 75350 w 1333"/>
              <a:gd name="T5" fmla="*/ 58069 h 439"/>
              <a:gd name="T6" fmla="*/ 51364 w 1333"/>
              <a:gd name="T7" fmla="*/ 77686 h 439"/>
              <a:gd name="T8" fmla="*/ 33941 w 1333"/>
              <a:gd name="T9" fmla="*/ 98089 h 439"/>
              <a:gd name="T10" fmla="*/ 38467 w 1333"/>
              <a:gd name="T11" fmla="*/ 95735 h 439"/>
              <a:gd name="T12" fmla="*/ 10635 w 1333"/>
              <a:gd name="T13" fmla="*/ 149880 h 439"/>
              <a:gd name="T14" fmla="*/ 2715 w 1333"/>
              <a:gd name="T15" fmla="*/ 173421 h 439"/>
              <a:gd name="T16" fmla="*/ 0 w 1333"/>
              <a:gd name="T17" fmla="*/ 196962 h 439"/>
              <a:gd name="T18" fmla="*/ 4073 w 1333"/>
              <a:gd name="T19" fmla="*/ 225997 h 439"/>
              <a:gd name="T20" fmla="*/ 13803 w 1333"/>
              <a:gd name="T21" fmla="*/ 248753 h 439"/>
              <a:gd name="T22" fmla="*/ 21949 w 1333"/>
              <a:gd name="T23" fmla="*/ 261309 h 439"/>
              <a:gd name="T24" fmla="*/ 45481 w 1333"/>
              <a:gd name="T25" fmla="*/ 291912 h 439"/>
              <a:gd name="T26" fmla="*/ 67656 w 1333"/>
              <a:gd name="T27" fmla="*/ 306822 h 439"/>
              <a:gd name="T28" fmla="*/ 97072 w 1333"/>
              <a:gd name="T29" fmla="*/ 328009 h 439"/>
              <a:gd name="T30" fmla="*/ 122415 w 1333"/>
              <a:gd name="T31" fmla="*/ 335071 h 439"/>
              <a:gd name="T32" fmla="*/ 165634 w 1333"/>
              <a:gd name="T33" fmla="*/ 344488 h 439"/>
              <a:gd name="T34" fmla="*/ 204100 w 1333"/>
              <a:gd name="T35" fmla="*/ 331933 h 439"/>
              <a:gd name="T36" fmla="*/ 224465 w 1333"/>
              <a:gd name="T37" fmla="*/ 320947 h 439"/>
              <a:gd name="T38" fmla="*/ 260669 w 1333"/>
              <a:gd name="T39" fmla="*/ 288774 h 439"/>
              <a:gd name="T40" fmla="*/ 290764 w 1333"/>
              <a:gd name="T41" fmla="*/ 248753 h 439"/>
              <a:gd name="T42" fmla="*/ 298231 w 1333"/>
              <a:gd name="T43" fmla="*/ 211872 h 439"/>
              <a:gd name="T44" fmla="*/ 300946 w 1333"/>
              <a:gd name="T45" fmla="*/ 155373 h 439"/>
              <a:gd name="T46" fmla="*/ 301625 w 1333"/>
              <a:gd name="T47" fmla="*/ 143602 h 439"/>
              <a:gd name="T48" fmla="*/ 295742 w 1333"/>
              <a:gd name="T49" fmla="*/ 116137 h 439"/>
              <a:gd name="T50" fmla="*/ 277187 w 1333"/>
              <a:gd name="T51" fmla="*/ 65916 h 439"/>
              <a:gd name="T52" fmla="*/ 259538 w 1333"/>
              <a:gd name="T53" fmla="*/ 46298 h 439"/>
              <a:gd name="T54" fmla="*/ 230575 w 1333"/>
              <a:gd name="T55" fmla="*/ 29819 h 439"/>
              <a:gd name="T56" fmla="*/ 208173 w 1333"/>
              <a:gd name="T57" fmla="*/ 25895 h 439"/>
              <a:gd name="T58" fmla="*/ 189845 w 1333"/>
              <a:gd name="T59" fmla="*/ 19618 h 439"/>
              <a:gd name="T60" fmla="*/ 171064 w 1333"/>
              <a:gd name="T61" fmla="*/ 21187 h 439"/>
              <a:gd name="T62" fmla="*/ 137802 w 1333"/>
              <a:gd name="T63" fmla="*/ 26680 h 439"/>
              <a:gd name="T64" fmla="*/ 113364 w 1333"/>
              <a:gd name="T65" fmla="*/ 45513 h 439"/>
              <a:gd name="T66" fmla="*/ 82364 w 1333"/>
              <a:gd name="T67" fmla="*/ 112998 h 43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333" h="439">
                <a:moveTo>
                  <a:pt x="1210" y="0"/>
                </a:moveTo>
                <a:lnTo>
                  <a:pt x="501" y="58"/>
                </a:lnTo>
                <a:lnTo>
                  <a:pt x="333" y="74"/>
                </a:lnTo>
                <a:lnTo>
                  <a:pt x="227" y="99"/>
                </a:lnTo>
                <a:lnTo>
                  <a:pt x="150" y="125"/>
                </a:lnTo>
                <a:lnTo>
                  <a:pt x="170" y="122"/>
                </a:lnTo>
                <a:lnTo>
                  <a:pt x="47" y="191"/>
                </a:lnTo>
                <a:lnTo>
                  <a:pt x="12" y="221"/>
                </a:lnTo>
                <a:lnTo>
                  <a:pt x="0" y="251"/>
                </a:lnTo>
                <a:lnTo>
                  <a:pt x="18" y="288"/>
                </a:lnTo>
                <a:lnTo>
                  <a:pt x="61" y="317"/>
                </a:lnTo>
                <a:lnTo>
                  <a:pt x="97" y="333"/>
                </a:lnTo>
                <a:lnTo>
                  <a:pt x="201" y="372"/>
                </a:lnTo>
                <a:lnTo>
                  <a:pt x="299" y="391"/>
                </a:lnTo>
                <a:lnTo>
                  <a:pt x="429" y="418"/>
                </a:lnTo>
                <a:lnTo>
                  <a:pt x="541" y="427"/>
                </a:lnTo>
                <a:lnTo>
                  <a:pt x="732" y="439"/>
                </a:lnTo>
                <a:lnTo>
                  <a:pt x="902" y="423"/>
                </a:lnTo>
                <a:lnTo>
                  <a:pt x="992" y="409"/>
                </a:lnTo>
                <a:lnTo>
                  <a:pt x="1152" y="368"/>
                </a:lnTo>
                <a:lnTo>
                  <a:pt x="1285" y="317"/>
                </a:lnTo>
                <a:lnTo>
                  <a:pt x="1318" y="270"/>
                </a:lnTo>
                <a:lnTo>
                  <a:pt x="1330" y="198"/>
                </a:lnTo>
                <a:lnTo>
                  <a:pt x="1333" y="183"/>
                </a:lnTo>
                <a:lnTo>
                  <a:pt x="1307" y="148"/>
                </a:lnTo>
                <a:lnTo>
                  <a:pt x="1225" y="84"/>
                </a:lnTo>
                <a:lnTo>
                  <a:pt x="1147" y="59"/>
                </a:lnTo>
                <a:lnTo>
                  <a:pt x="1019" y="38"/>
                </a:lnTo>
                <a:lnTo>
                  <a:pt x="920" y="33"/>
                </a:lnTo>
                <a:lnTo>
                  <a:pt x="839" y="25"/>
                </a:lnTo>
                <a:lnTo>
                  <a:pt x="756" y="27"/>
                </a:lnTo>
                <a:lnTo>
                  <a:pt x="609" y="34"/>
                </a:lnTo>
                <a:lnTo>
                  <a:pt x="501" y="58"/>
                </a:lnTo>
                <a:lnTo>
                  <a:pt x="364" y="144"/>
                </a:lnTo>
              </a:path>
            </a:pathLst>
          </a:custGeom>
          <a:noFill/>
          <a:ln w="57150" cmpd="sng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484" name="Freeform 106"/>
          <p:cNvSpPr>
            <a:spLocks/>
          </p:cNvSpPr>
          <p:nvPr/>
        </p:nvSpPr>
        <p:spPr bwMode="auto">
          <a:xfrm rot="20396677" flipV="1">
            <a:off x="5835650" y="3506788"/>
            <a:ext cx="301625" cy="344487"/>
          </a:xfrm>
          <a:custGeom>
            <a:avLst/>
            <a:gdLst>
              <a:gd name="T0" fmla="*/ 273793 w 1333"/>
              <a:gd name="T1" fmla="*/ 0 h 439"/>
              <a:gd name="T2" fmla="*/ 113364 w 1333"/>
              <a:gd name="T3" fmla="*/ 45513 h 439"/>
              <a:gd name="T4" fmla="*/ 75350 w 1333"/>
              <a:gd name="T5" fmla="*/ 58069 h 439"/>
              <a:gd name="T6" fmla="*/ 51364 w 1333"/>
              <a:gd name="T7" fmla="*/ 77686 h 439"/>
              <a:gd name="T8" fmla="*/ 33941 w 1333"/>
              <a:gd name="T9" fmla="*/ 98089 h 439"/>
              <a:gd name="T10" fmla="*/ 38467 w 1333"/>
              <a:gd name="T11" fmla="*/ 95735 h 439"/>
              <a:gd name="T12" fmla="*/ 10635 w 1333"/>
              <a:gd name="T13" fmla="*/ 149880 h 439"/>
              <a:gd name="T14" fmla="*/ 2715 w 1333"/>
              <a:gd name="T15" fmla="*/ 173421 h 439"/>
              <a:gd name="T16" fmla="*/ 0 w 1333"/>
              <a:gd name="T17" fmla="*/ 196962 h 439"/>
              <a:gd name="T18" fmla="*/ 4073 w 1333"/>
              <a:gd name="T19" fmla="*/ 225997 h 439"/>
              <a:gd name="T20" fmla="*/ 13803 w 1333"/>
              <a:gd name="T21" fmla="*/ 248753 h 439"/>
              <a:gd name="T22" fmla="*/ 21949 w 1333"/>
              <a:gd name="T23" fmla="*/ 261309 h 439"/>
              <a:gd name="T24" fmla="*/ 45481 w 1333"/>
              <a:gd name="T25" fmla="*/ 291912 h 439"/>
              <a:gd name="T26" fmla="*/ 67656 w 1333"/>
              <a:gd name="T27" fmla="*/ 306822 h 439"/>
              <a:gd name="T28" fmla="*/ 97072 w 1333"/>
              <a:gd name="T29" fmla="*/ 328009 h 439"/>
              <a:gd name="T30" fmla="*/ 122415 w 1333"/>
              <a:gd name="T31" fmla="*/ 335071 h 439"/>
              <a:gd name="T32" fmla="*/ 165634 w 1333"/>
              <a:gd name="T33" fmla="*/ 344488 h 439"/>
              <a:gd name="T34" fmla="*/ 204100 w 1333"/>
              <a:gd name="T35" fmla="*/ 331933 h 439"/>
              <a:gd name="T36" fmla="*/ 224465 w 1333"/>
              <a:gd name="T37" fmla="*/ 320947 h 439"/>
              <a:gd name="T38" fmla="*/ 260669 w 1333"/>
              <a:gd name="T39" fmla="*/ 288774 h 439"/>
              <a:gd name="T40" fmla="*/ 290764 w 1333"/>
              <a:gd name="T41" fmla="*/ 248753 h 439"/>
              <a:gd name="T42" fmla="*/ 298231 w 1333"/>
              <a:gd name="T43" fmla="*/ 211872 h 439"/>
              <a:gd name="T44" fmla="*/ 300946 w 1333"/>
              <a:gd name="T45" fmla="*/ 155373 h 439"/>
              <a:gd name="T46" fmla="*/ 301625 w 1333"/>
              <a:gd name="T47" fmla="*/ 143602 h 439"/>
              <a:gd name="T48" fmla="*/ 295742 w 1333"/>
              <a:gd name="T49" fmla="*/ 116137 h 439"/>
              <a:gd name="T50" fmla="*/ 277187 w 1333"/>
              <a:gd name="T51" fmla="*/ 65916 h 439"/>
              <a:gd name="T52" fmla="*/ 259538 w 1333"/>
              <a:gd name="T53" fmla="*/ 46298 h 439"/>
              <a:gd name="T54" fmla="*/ 230575 w 1333"/>
              <a:gd name="T55" fmla="*/ 29819 h 439"/>
              <a:gd name="T56" fmla="*/ 208173 w 1333"/>
              <a:gd name="T57" fmla="*/ 25895 h 439"/>
              <a:gd name="T58" fmla="*/ 189845 w 1333"/>
              <a:gd name="T59" fmla="*/ 19618 h 439"/>
              <a:gd name="T60" fmla="*/ 171064 w 1333"/>
              <a:gd name="T61" fmla="*/ 21187 h 439"/>
              <a:gd name="T62" fmla="*/ 137802 w 1333"/>
              <a:gd name="T63" fmla="*/ 26680 h 439"/>
              <a:gd name="T64" fmla="*/ 113364 w 1333"/>
              <a:gd name="T65" fmla="*/ 45513 h 439"/>
              <a:gd name="T66" fmla="*/ 82364 w 1333"/>
              <a:gd name="T67" fmla="*/ 112998 h 43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333" h="439">
                <a:moveTo>
                  <a:pt x="1210" y="0"/>
                </a:moveTo>
                <a:lnTo>
                  <a:pt x="501" y="58"/>
                </a:lnTo>
                <a:lnTo>
                  <a:pt x="333" y="74"/>
                </a:lnTo>
                <a:lnTo>
                  <a:pt x="227" y="99"/>
                </a:lnTo>
                <a:lnTo>
                  <a:pt x="150" y="125"/>
                </a:lnTo>
                <a:lnTo>
                  <a:pt x="170" y="122"/>
                </a:lnTo>
                <a:lnTo>
                  <a:pt x="47" y="191"/>
                </a:lnTo>
                <a:lnTo>
                  <a:pt x="12" y="221"/>
                </a:lnTo>
                <a:lnTo>
                  <a:pt x="0" y="251"/>
                </a:lnTo>
                <a:lnTo>
                  <a:pt x="18" y="288"/>
                </a:lnTo>
                <a:lnTo>
                  <a:pt x="61" y="317"/>
                </a:lnTo>
                <a:lnTo>
                  <a:pt x="97" y="333"/>
                </a:lnTo>
                <a:lnTo>
                  <a:pt x="201" y="372"/>
                </a:lnTo>
                <a:lnTo>
                  <a:pt x="299" y="391"/>
                </a:lnTo>
                <a:lnTo>
                  <a:pt x="429" y="418"/>
                </a:lnTo>
                <a:lnTo>
                  <a:pt x="541" y="427"/>
                </a:lnTo>
                <a:lnTo>
                  <a:pt x="732" y="439"/>
                </a:lnTo>
                <a:lnTo>
                  <a:pt x="902" y="423"/>
                </a:lnTo>
                <a:lnTo>
                  <a:pt x="992" y="409"/>
                </a:lnTo>
                <a:lnTo>
                  <a:pt x="1152" y="368"/>
                </a:lnTo>
                <a:lnTo>
                  <a:pt x="1285" y="317"/>
                </a:lnTo>
                <a:lnTo>
                  <a:pt x="1318" y="270"/>
                </a:lnTo>
                <a:lnTo>
                  <a:pt x="1330" y="198"/>
                </a:lnTo>
                <a:lnTo>
                  <a:pt x="1333" y="183"/>
                </a:lnTo>
                <a:lnTo>
                  <a:pt x="1307" y="148"/>
                </a:lnTo>
                <a:lnTo>
                  <a:pt x="1225" y="84"/>
                </a:lnTo>
                <a:lnTo>
                  <a:pt x="1147" y="59"/>
                </a:lnTo>
                <a:lnTo>
                  <a:pt x="1019" y="38"/>
                </a:lnTo>
                <a:lnTo>
                  <a:pt x="920" y="33"/>
                </a:lnTo>
                <a:lnTo>
                  <a:pt x="839" y="25"/>
                </a:lnTo>
                <a:lnTo>
                  <a:pt x="756" y="27"/>
                </a:lnTo>
                <a:lnTo>
                  <a:pt x="609" y="34"/>
                </a:lnTo>
                <a:lnTo>
                  <a:pt x="501" y="58"/>
                </a:lnTo>
                <a:lnTo>
                  <a:pt x="364" y="144"/>
                </a:lnTo>
              </a:path>
            </a:pathLst>
          </a:custGeom>
          <a:noFill/>
          <a:ln w="57150" cmpd="sng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485" name="Text Box 5"/>
          <p:cNvSpPr txBox="1">
            <a:spLocks noChangeArrowheads="1"/>
          </p:cNvSpPr>
          <p:nvPr/>
        </p:nvSpPr>
        <p:spPr bwMode="auto">
          <a:xfrm>
            <a:off x="457200" y="4806950"/>
            <a:ext cx="1239838" cy="338138"/>
          </a:xfrm>
          <a:prstGeom prst="rect">
            <a:avLst/>
          </a:prstGeom>
          <a:noFill/>
          <a:ln w="38100">
            <a:solidFill>
              <a:srgbClr val="FF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600">
                <a:latin typeface="Times New Roman" pitchFamily="18" charset="0"/>
              </a:rPr>
              <a:t>GMA Model</a:t>
            </a:r>
          </a:p>
        </p:txBody>
      </p:sp>
      <p:sp>
        <p:nvSpPr>
          <p:cNvPr id="16486" name="TextBox 1"/>
          <p:cNvSpPr txBox="1">
            <a:spLocks noChangeArrowheads="1"/>
          </p:cNvSpPr>
          <p:nvPr/>
        </p:nvSpPr>
        <p:spPr bwMode="auto">
          <a:xfrm>
            <a:off x="324411" y="6286500"/>
            <a:ext cx="7676589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400" dirty="0">
                <a:solidFill>
                  <a:srgbClr val="000000"/>
                </a:solidFill>
                <a:cs typeface="Arial" charset="0"/>
              </a:rPr>
              <a:t>* </a:t>
            </a:r>
            <a:r>
              <a:rPr lang="en-US" sz="1400" dirty="0" err="1">
                <a:solidFill>
                  <a:srgbClr val="000000"/>
                </a:solidFill>
                <a:cs typeface="Arial" charset="0"/>
              </a:rPr>
              <a:t>Cascante</a:t>
            </a:r>
            <a:r>
              <a:rPr lang="en-US" sz="1400" dirty="0">
                <a:solidFill>
                  <a:srgbClr val="000000"/>
                </a:solidFill>
                <a:cs typeface="Arial" charset="0"/>
              </a:rPr>
              <a:t> and Torres (unpublished); see details and references in:</a:t>
            </a:r>
          </a:p>
          <a:p>
            <a:r>
              <a:rPr lang="en-US" sz="1400" dirty="0"/>
              <a:t>Voit, E.O.: </a:t>
            </a:r>
            <a:r>
              <a:rPr lang="en-US" sz="1400" i="1" dirty="0"/>
              <a:t>Computational Analysis of Biochemical Systems, </a:t>
            </a:r>
            <a:r>
              <a:rPr lang="en-US" sz="1400" dirty="0"/>
              <a:t>Cambridge University Press, 2000.</a:t>
            </a:r>
            <a:endParaRPr lang="en-US" sz="1400" dirty="0">
              <a:cs typeface="Arial" charset="0"/>
            </a:endParaRPr>
          </a:p>
          <a:p>
            <a:pPr eaLnBrk="1" hangingPunct="1"/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177800" y="609600"/>
            <a:ext cx="8763000" cy="6172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1" name="Line 3"/>
          <p:cNvSpPr>
            <a:spLocks noChangeShapeType="1"/>
          </p:cNvSpPr>
          <p:nvPr/>
        </p:nvSpPr>
        <p:spPr bwMode="auto">
          <a:xfrm>
            <a:off x="4572000" y="5524500"/>
            <a:ext cx="838200" cy="43180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674688" y="684213"/>
            <a:ext cx="6580187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400" b="1">
                <a:solidFill>
                  <a:srgbClr val="000000"/>
                </a:solidFill>
                <a:latin typeface="Courier New" pitchFamily="49" charset="0"/>
              </a:rPr>
              <a:t>A Model of the First Steps of Glycolysis (Cascante and Torres</a:t>
            </a:r>
            <a:r>
              <a:rPr lang="en-US" sz="1200">
                <a:solidFill>
                  <a:srgbClr val="000000"/>
                </a:solidFill>
                <a:latin typeface="Courier New" pitchFamily="49" charset="0"/>
              </a:rPr>
              <a:t>)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681038" y="996950"/>
            <a:ext cx="5800725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Courier New" pitchFamily="49" charset="0"/>
              </a:rPr>
              <a:t>X1' = .077884314 X4^0.66 X6 - 1.062708258 X1^1.53 X2^(-0.59) X7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681038" y="1168400"/>
            <a:ext cx="58928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Courier New" pitchFamily="49" charset="0"/>
              </a:rPr>
              <a:t>X2' = .585012402 X1^0.95 X2^-0.41 X5^0.32 X7^0.62 X10^0.38 -  &gt;&gt;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1138238" y="1341438"/>
            <a:ext cx="239395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Courier New" pitchFamily="49" charset="0"/>
              </a:rPr>
              <a:t>&gt;&gt; p X2^3.97 X3^(-3.06) X8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681038" y="1514475"/>
            <a:ext cx="4879975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Courier New" pitchFamily="49" charset="0"/>
              </a:rPr>
              <a:t>X3' =  p X2^3.97 X3^(-3.06) X8 - 1.05880847 X3^0.3 X9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681038" y="2033588"/>
            <a:ext cx="82867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Courier New" pitchFamily="49" charset="0"/>
              </a:rPr>
              <a:t>X1 = .067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681038" y="2205038"/>
            <a:ext cx="82867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Courier New" pitchFamily="49" charset="0"/>
              </a:rPr>
              <a:t>X2 = .465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7419" name="Rectangle 11"/>
          <p:cNvSpPr>
            <a:spLocks noChangeArrowheads="1"/>
          </p:cNvSpPr>
          <p:nvPr/>
        </p:nvSpPr>
        <p:spPr bwMode="auto">
          <a:xfrm>
            <a:off x="681038" y="2376488"/>
            <a:ext cx="7366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Courier New" pitchFamily="49" charset="0"/>
              </a:rPr>
              <a:t>X3 = .15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7420" name="Rectangle 12"/>
          <p:cNvSpPr>
            <a:spLocks noChangeArrowheads="1"/>
          </p:cNvSpPr>
          <p:nvPr/>
        </p:nvSpPr>
        <p:spPr bwMode="auto">
          <a:xfrm>
            <a:off x="681038" y="2549525"/>
            <a:ext cx="55245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Courier New" pitchFamily="49" charset="0"/>
              </a:rPr>
              <a:t>X4= 10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7421" name="Rectangle 13"/>
          <p:cNvSpPr>
            <a:spLocks noChangeArrowheads="1"/>
          </p:cNvSpPr>
          <p:nvPr/>
        </p:nvSpPr>
        <p:spPr bwMode="auto">
          <a:xfrm>
            <a:off x="681038" y="2722563"/>
            <a:ext cx="46037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Courier New" pitchFamily="49" charset="0"/>
              </a:rPr>
              <a:t>X5= 5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7422" name="Rectangle 14"/>
          <p:cNvSpPr>
            <a:spLocks noChangeArrowheads="1"/>
          </p:cNvSpPr>
          <p:nvPr/>
        </p:nvSpPr>
        <p:spPr bwMode="auto">
          <a:xfrm>
            <a:off x="681038" y="2895600"/>
            <a:ext cx="460375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Courier New" pitchFamily="49" charset="0"/>
              </a:rPr>
              <a:t>X6= 3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7423" name="Rectangle 15"/>
          <p:cNvSpPr>
            <a:spLocks noChangeArrowheads="1"/>
          </p:cNvSpPr>
          <p:nvPr/>
        </p:nvSpPr>
        <p:spPr bwMode="auto">
          <a:xfrm>
            <a:off x="681038" y="3067050"/>
            <a:ext cx="55245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Courier New" pitchFamily="49" charset="0"/>
              </a:rPr>
              <a:t>X7= 40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7424" name="Rectangle 16"/>
          <p:cNvSpPr>
            <a:spLocks noChangeArrowheads="1"/>
          </p:cNvSpPr>
          <p:nvPr/>
        </p:nvSpPr>
        <p:spPr bwMode="auto">
          <a:xfrm>
            <a:off x="681038" y="3241675"/>
            <a:ext cx="644525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Courier New" pitchFamily="49" charset="0"/>
              </a:rPr>
              <a:t>X8= 136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7425" name="Rectangle 17"/>
          <p:cNvSpPr>
            <a:spLocks noChangeArrowheads="1"/>
          </p:cNvSpPr>
          <p:nvPr/>
        </p:nvSpPr>
        <p:spPr bwMode="auto">
          <a:xfrm>
            <a:off x="681038" y="3413125"/>
            <a:ext cx="7366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Courier New" pitchFamily="49" charset="0"/>
              </a:rPr>
              <a:t>X9= 2.86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7426" name="Rectangle 18"/>
          <p:cNvSpPr>
            <a:spLocks noChangeArrowheads="1"/>
          </p:cNvSpPr>
          <p:nvPr/>
        </p:nvSpPr>
        <p:spPr bwMode="auto">
          <a:xfrm>
            <a:off x="681038" y="3586163"/>
            <a:ext cx="6445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Courier New" pitchFamily="49" charset="0"/>
              </a:rPr>
              <a:t>X10 = 4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7427" name="Rectangle 19"/>
          <p:cNvSpPr>
            <a:spLocks noChangeArrowheads="1"/>
          </p:cNvSpPr>
          <p:nvPr/>
        </p:nvSpPr>
        <p:spPr bwMode="auto">
          <a:xfrm>
            <a:off x="685800" y="4076700"/>
            <a:ext cx="1196975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Courier New" pitchFamily="49" charset="0"/>
              </a:rPr>
              <a:t>p= .000793456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7428" name="Rectangle 20"/>
          <p:cNvSpPr>
            <a:spLocks noChangeArrowheads="1"/>
          </p:cNvSpPr>
          <p:nvPr/>
        </p:nvSpPr>
        <p:spPr bwMode="auto">
          <a:xfrm>
            <a:off x="685800" y="4421188"/>
            <a:ext cx="22098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Courier New" pitchFamily="49" charset="0"/>
              </a:rPr>
              <a:t>&amp;&amp; X4 X5 X6 X7 X8 X9 X10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7429" name="Rectangle 21"/>
          <p:cNvSpPr>
            <a:spLocks noChangeArrowheads="1"/>
          </p:cNvSpPr>
          <p:nvPr/>
        </p:nvSpPr>
        <p:spPr bwMode="auto">
          <a:xfrm>
            <a:off x="673100" y="5478463"/>
            <a:ext cx="239395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Courier New" pitchFamily="49" charset="0"/>
              </a:rPr>
              <a:t>V7 = .077884314 X4^0.66 X6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7430" name="Rectangle 22"/>
          <p:cNvSpPr>
            <a:spLocks noChangeArrowheads="1"/>
          </p:cNvSpPr>
          <p:nvPr/>
        </p:nvSpPr>
        <p:spPr bwMode="auto">
          <a:xfrm>
            <a:off x="673100" y="5113338"/>
            <a:ext cx="230187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Courier New" pitchFamily="49" charset="0"/>
              </a:rPr>
              <a:t>V1 = 1.05880847 X3^0.3 X9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7431" name="Rectangle 23"/>
          <p:cNvSpPr>
            <a:spLocks noChangeArrowheads="1"/>
          </p:cNvSpPr>
          <p:nvPr/>
        </p:nvSpPr>
        <p:spPr bwMode="auto">
          <a:xfrm>
            <a:off x="673100" y="5286375"/>
            <a:ext cx="33147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Courier New" pitchFamily="49" charset="0"/>
              </a:rPr>
              <a:t>V5 = .038706421 X2^(-0.1) X5^.84 X10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7432" name="Rectangle 24"/>
          <p:cNvSpPr>
            <a:spLocks noChangeArrowheads="1"/>
          </p:cNvSpPr>
          <p:nvPr/>
        </p:nvSpPr>
        <p:spPr bwMode="auto">
          <a:xfrm>
            <a:off x="685800" y="5803900"/>
            <a:ext cx="55245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Courier New" pitchFamily="49" charset="0"/>
              </a:rPr>
              <a:t>t0 = 0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7433" name="Rectangle 25"/>
          <p:cNvSpPr>
            <a:spLocks noChangeArrowheads="1"/>
          </p:cNvSpPr>
          <p:nvPr/>
        </p:nvSpPr>
        <p:spPr bwMode="auto">
          <a:xfrm>
            <a:off x="685800" y="5975350"/>
            <a:ext cx="7366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Courier New" pitchFamily="49" charset="0"/>
              </a:rPr>
              <a:t>tf  = .1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7434" name="Rectangle 26"/>
          <p:cNvSpPr>
            <a:spLocks noChangeArrowheads="1"/>
          </p:cNvSpPr>
          <p:nvPr/>
        </p:nvSpPr>
        <p:spPr bwMode="auto">
          <a:xfrm>
            <a:off x="685800" y="6148388"/>
            <a:ext cx="7366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Courier New" pitchFamily="49" charset="0"/>
              </a:rPr>
              <a:t>hr = 0.1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7435" name="Rectangle 27"/>
          <p:cNvSpPr>
            <a:spLocks noChangeArrowheads="1"/>
          </p:cNvSpPr>
          <p:nvPr/>
        </p:nvSpPr>
        <p:spPr bwMode="auto">
          <a:xfrm>
            <a:off x="685800" y="6494463"/>
            <a:ext cx="7366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Courier New" pitchFamily="49" charset="0"/>
              </a:rPr>
              <a:t>!! x y z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7436" name="Text Box 28"/>
          <p:cNvSpPr txBox="1">
            <a:spLocks noChangeArrowheads="1"/>
          </p:cNvSpPr>
          <p:nvPr/>
        </p:nvSpPr>
        <p:spPr bwMode="auto">
          <a:xfrm>
            <a:off x="5119688" y="4025900"/>
            <a:ext cx="2109787" cy="863600"/>
          </a:xfrm>
          <a:prstGeom prst="rect">
            <a:avLst/>
          </a:prstGeom>
          <a:noFill/>
          <a:ln w="38100">
            <a:solidFill>
              <a:srgbClr val="FF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sz="1600" dirty="0">
                <a:latin typeface="Times New Roman" pitchFamily="18" charset="0"/>
              </a:rPr>
              <a:t>Independent variables;</a:t>
            </a:r>
          </a:p>
          <a:p>
            <a:pPr algn="ctr"/>
            <a:r>
              <a:rPr lang="en-US" sz="1600" dirty="0">
                <a:latin typeface="Times New Roman" pitchFamily="18" charset="0"/>
              </a:rPr>
              <a:t>made explicit for</a:t>
            </a:r>
          </a:p>
          <a:p>
            <a:pPr algn="ctr"/>
            <a:r>
              <a:rPr lang="en-US" sz="1600" dirty="0">
                <a:latin typeface="Times New Roman" pitchFamily="18" charset="0"/>
              </a:rPr>
              <a:t>log gain computation</a:t>
            </a:r>
          </a:p>
        </p:txBody>
      </p:sp>
      <p:sp>
        <p:nvSpPr>
          <p:cNvPr id="17437" name="Freeform 29"/>
          <p:cNvSpPr>
            <a:spLocks/>
          </p:cNvSpPr>
          <p:nvPr/>
        </p:nvSpPr>
        <p:spPr bwMode="auto">
          <a:xfrm>
            <a:off x="442913" y="4252913"/>
            <a:ext cx="2624137" cy="468312"/>
          </a:xfrm>
          <a:custGeom>
            <a:avLst/>
            <a:gdLst>
              <a:gd name="T0" fmla="*/ 2382000 w 1333"/>
              <a:gd name="T1" fmla="*/ 0 h 439"/>
              <a:gd name="T2" fmla="*/ 986266 w 1333"/>
              <a:gd name="T3" fmla="*/ 61873 h 439"/>
              <a:gd name="T4" fmla="*/ 655542 w 1333"/>
              <a:gd name="T5" fmla="*/ 78941 h 439"/>
              <a:gd name="T6" fmla="*/ 446871 w 1333"/>
              <a:gd name="T7" fmla="*/ 105610 h 439"/>
              <a:gd name="T8" fmla="*/ 295289 w 1333"/>
              <a:gd name="T9" fmla="*/ 133346 h 439"/>
              <a:gd name="T10" fmla="*/ 334661 w 1333"/>
              <a:gd name="T11" fmla="*/ 130146 h 439"/>
              <a:gd name="T12" fmla="*/ 92524 w 1333"/>
              <a:gd name="T13" fmla="*/ 203753 h 439"/>
              <a:gd name="T14" fmla="*/ 23623 w 1333"/>
              <a:gd name="T15" fmla="*/ 235756 h 439"/>
              <a:gd name="T16" fmla="*/ 0 w 1333"/>
              <a:gd name="T17" fmla="*/ 267759 h 439"/>
              <a:gd name="T18" fmla="*/ 35435 w 1333"/>
              <a:gd name="T19" fmla="*/ 307230 h 439"/>
              <a:gd name="T20" fmla="*/ 120084 w 1333"/>
              <a:gd name="T21" fmla="*/ 338166 h 439"/>
              <a:gd name="T22" fmla="*/ 190954 w 1333"/>
              <a:gd name="T23" fmla="*/ 355234 h 439"/>
              <a:gd name="T24" fmla="*/ 395688 w 1333"/>
              <a:gd name="T25" fmla="*/ 396838 h 439"/>
              <a:gd name="T26" fmla="*/ 588610 w 1333"/>
              <a:gd name="T27" fmla="*/ 417107 h 439"/>
              <a:gd name="T28" fmla="*/ 844527 w 1333"/>
              <a:gd name="T29" fmla="*/ 445910 h 439"/>
              <a:gd name="T30" fmla="*/ 1065010 w 1333"/>
              <a:gd name="T31" fmla="*/ 455511 h 439"/>
              <a:gd name="T32" fmla="*/ 1441011 w 1333"/>
              <a:gd name="T33" fmla="*/ 468312 h 439"/>
              <a:gd name="T34" fmla="*/ 1775673 w 1333"/>
              <a:gd name="T35" fmla="*/ 451244 h 439"/>
              <a:gd name="T36" fmla="*/ 1952846 w 1333"/>
              <a:gd name="T37" fmla="*/ 436309 h 439"/>
              <a:gd name="T38" fmla="*/ 2267821 w 1333"/>
              <a:gd name="T39" fmla="*/ 392571 h 439"/>
              <a:gd name="T40" fmla="*/ 2529644 w 1333"/>
              <a:gd name="T41" fmla="*/ 338166 h 439"/>
              <a:gd name="T42" fmla="*/ 2594608 w 1333"/>
              <a:gd name="T43" fmla="*/ 288028 h 439"/>
              <a:gd name="T44" fmla="*/ 2618231 w 1333"/>
              <a:gd name="T45" fmla="*/ 211220 h 439"/>
              <a:gd name="T46" fmla="*/ 2624137 w 1333"/>
              <a:gd name="T47" fmla="*/ 195219 h 439"/>
              <a:gd name="T48" fmla="*/ 2572954 w 1333"/>
              <a:gd name="T49" fmla="*/ 157882 h 439"/>
              <a:gd name="T50" fmla="*/ 2411529 w 1333"/>
              <a:gd name="T51" fmla="*/ 89609 h 439"/>
              <a:gd name="T52" fmla="*/ 2257978 w 1333"/>
              <a:gd name="T53" fmla="*/ 62939 h 439"/>
              <a:gd name="T54" fmla="*/ 2005998 w 1333"/>
              <a:gd name="T55" fmla="*/ 40537 h 439"/>
              <a:gd name="T56" fmla="*/ 1811107 w 1333"/>
              <a:gd name="T57" fmla="*/ 35203 h 439"/>
              <a:gd name="T58" fmla="*/ 1651651 w 1333"/>
              <a:gd name="T59" fmla="*/ 26669 h 439"/>
              <a:gd name="T60" fmla="*/ 1488258 w 1333"/>
              <a:gd name="T61" fmla="*/ 28803 h 439"/>
              <a:gd name="T62" fmla="*/ 1198874 w 1333"/>
              <a:gd name="T63" fmla="*/ 36270 h 439"/>
              <a:gd name="T64" fmla="*/ 986266 w 1333"/>
              <a:gd name="T65" fmla="*/ 61873 h 439"/>
              <a:gd name="T66" fmla="*/ 716569 w 1333"/>
              <a:gd name="T67" fmla="*/ 153615 h 43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333" h="439">
                <a:moveTo>
                  <a:pt x="1210" y="0"/>
                </a:moveTo>
                <a:lnTo>
                  <a:pt x="501" y="58"/>
                </a:lnTo>
                <a:lnTo>
                  <a:pt x="333" y="74"/>
                </a:lnTo>
                <a:lnTo>
                  <a:pt x="227" y="99"/>
                </a:lnTo>
                <a:lnTo>
                  <a:pt x="150" y="125"/>
                </a:lnTo>
                <a:lnTo>
                  <a:pt x="170" y="122"/>
                </a:lnTo>
                <a:lnTo>
                  <a:pt x="47" y="191"/>
                </a:lnTo>
                <a:lnTo>
                  <a:pt x="12" y="221"/>
                </a:lnTo>
                <a:lnTo>
                  <a:pt x="0" y="251"/>
                </a:lnTo>
                <a:lnTo>
                  <a:pt x="18" y="288"/>
                </a:lnTo>
                <a:lnTo>
                  <a:pt x="61" y="317"/>
                </a:lnTo>
                <a:lnTo>
                  <a:pt x="97" y="333"/>
                </a:lnTo>
                <a:lnTo>
                  <a:pt x="201" y="372"/>
                </a:lnTo>
                <a:lnTo>
                  <a:pt x="299" y="391"/>
                </a:lnTo>
                <a:lnTo>
                  <a:pt x="429" y="418"/>
                </a:lnTo>
                <a:lnTo>
                  <a:pt x="541" y="427"/>
                </a:lnTo>
                <a:lnTo>
                  <a:pt x="732" y="439"/>
                </a:lnTo>
                <a:lnTo>
                  <a:pt x="902" y="423"/>
                </a:lnTo>
                <a:lnTo>
                  <a:pt x="992" y="409"/>
                </a:lnTo>
                <a:lnTo>
                  <a:pt x="1152" y="368"/>
                </a:lnTo>
                <a:lnTo>
                  <a:pt x="1285" y="317"/>
                </a:lnTo>
                <a:lnTo>
                  <a:pt x="1318" y="270"/>
                </a:lnTo>
                <a:lnTo>
                  <a:pt x="1330" y="198"/>
                </a:lnTo>
                <a:lnTo>
                  <a:pt x="1333" y="183"/>
                </a:lnTo>
                <a:lnTo>
                  <a:pt x="1307" y="148"/>
                </a:lnTo>
                <a:lnTo>
                  <a:pt x="1225" y="84"/>
                </a:lnTo>
                <a:lnTo>
                  <a:pt x="1147" y="59"/>
                </a:lnTo>
                <a:lnTo>
                  <a:pt x="1019" y="38"/>
                </a:lnTo>
                <a:lnTo>
                  <a:pt x="920" y="33"/>
                </a:lnTo>
                <a:lnTo>
                  <a:pt x="839" y="25"/>
                </a:lnTo>
                <a:lnTo>
                  <a:pt x="756" y="27"/>
                </a:lnTo>
                <a:lnTo>
                  <a:pt x="609" y="34"/>
                </a:lnTo>
                <a:lnTo>
                  <a:pt x="501" y="58"/>
                </a:lnTo>
                <a:lnTo>
                  <a:pt x="364" y="144"/>
                </a:lnTo>
              </a:path>
            </a:pathLst>
          </a:custGeom>
          <a:noFill/>
          <a:ln w="57150" cmpd="sng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38" name="Line 30"/>
          <p:cNvSpPr>
            <a:spLocks noChangeShapeType="1"/>
          </p:cNvSpPr>
          <p:nvPr/>
        </p:nvSpPr>
        <p:spPr bwMode="auto">
          <a:xfrm>
            <a:off x="3078163" y="4497388"/>
            <a:ext cx="2057400" cy="0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39" name="Freeform 31"/>
          <p:cNvSpPr>
            <a:spLocks/>
          </p:cNvSpPr>
          <p:nvPr/>
        </p:nvSpPr>
        <p:spPr bwMode="auto">
          <a:xfrm rot="21463030" flipH="1">
            <a:off x="536575" y="3922713"/>
            <a:ext cx="1676400" cy="382587"/>
          </a:xfrm>
          <a:custGeom>
            <a:avLst/>
            <a:gdLst>
              <a:gd name="T0" fmla="*/ 1577270 w 761"/>
              <a:gd name="T1" fmla="*/ 34038 h 281"/>
              <a:gd name="T2" fmla="*/ 656461 w 761"/>
              <a:gd name="T3" fmla="*/ 9531 h 281"/>
              <a:gd name="T4" fmla="*/ 442781 w 761"/>
              <a:gd name="T5" fmla="*/ 4085 h 281"/>
              <a:gd name="T6" fmla="*/ 308405 w 761"/>
              <a:gd name="T7" fmla="*/ 13615 h 281"/>
              <a:gd name="T8" fmla="*/ 158608 w 761"/>
              <a:gd name="T9" fmla="*/ 39484 h 281"/>
              <a:gd name="T10" fmla="*/ 231304 w 761"/>
              <a:gd name="T11" fmla="*/ 28592 h 281"/>
              <a:gd name="T12" fmla="*/ 105739 w 761"/>
              <a:gd name="T13" fmla="*/ 55822 h 281"/>
              <a:gd name="T14" fmla="*/ 19826 w 761"/>
              <a:gd name="T15" fmla="*/ 99391 h 281"/>
              <a:gd name="T16" fmla="*/ 0 w 761"/>
              <a:gd name="T17" fmla="*/ 125260 h 281"/>
              <a:gd name="T18" fmla="*/ 15420 w 761"/>
              <a:gd name="T19" fmla="*/ 162021 h 281"/>
              <a:gd name="T20" fmla="*/ 105739 w 761"/>
              <a:gd name="T21" fmla="*/ 235543 h 281"/>
              <a:gd name="T22" fmla="*/ 61681 w 761"/>
              <a:gd name="T23" fmla="*/ 202866 h 281"/>
              <a:gd name="T24" fmla="*/ 167420 w 761"/>
              <a:gd name="T25" fmla="*/ 284558 h 281"/>
              <a:gd name="T26" fmla="*/ 290782 w 761"/>
              <a:gd name="T27" fmla="*/ 322680 h 281"/>
              <a:gd name="T28" fmla="*/ 458201 w 761"/>
              <a:gd name="T29" fmla="*/ 344464 h 281"/>
              <a:gd name="T30" fmla="*/ 607998 w 761"/>
              <a:gd name="T31" fmla="*/ 366249 h 281"/>
              <a:gd name="T32" fmla="*/ 845910 w 761"/>
              <a:gd name="T33" fmla="*/ 377141 h 281"/>
              <a:gd name="T34" fmla="*/ 1099243 w 761"/>
              <a:gd name="T35" fmla="*/ 382587 h 281"/>
              <a:gd name="T36" fmla="*/ 1213793 w 761"/>
              <a:gd name="T37" fmla="*/ 379864 h 281"/>
              <a:gd name="T38" fmla="*/ 1420865 w 761"/>
              <a:gd name="T39" fmla="*/ 360803 h 281"/>
              <a:gd name="T40" fmla="*/ 1594893 w 761"/>
              <a:gd name="T41" fmla="*/ 330849 h 281"/>
              <a:gd name="T42" fmla="*/ 1638951 w 761"/>
              <a:gd name="T43" fmla="*/ 279112 h 281"/>
              <a:gd name="T44" fmla="*/ 1656574 w 761"/>
              <a:gd name="T45" fmla="*/ 219205 h 281"/>
              <a:gd name="T46" fmla="*/ 1676400 w 761"/>
              <a:gd name="T47" fmla="*/ 215120 h 281"/>
              <a:gd name="T48" fmla="*/ 1647762 w 761"/>
              <a:gd name="T49" fmla="*/ 181082 h 281"/>
              <a:gd name="T50" fmla="*/ 1555241 w 761"/>
              <a:gd name="T51" fmla="*/ 114368 h 281"/>
              <a:gd name="T52" fmla="*/ 1462720 w 761"/>
              <a:gd name="T53" fmla="*/ 83053 h 281"/>
              <a:gd name="T54" fmla="*/ 1306314 w 761"/>
              <a:gd name="T55" fmla="*/ 49015 h 281"/>
              <a:gd name="T56" fmla="*/ 1182952 w 761"/>
              <a:gd name="T57" fmla="*/ 34038 h 281"/>
              <a:gd name="T58" fmla="*/ 1081619 w 761"/>
              <a:gd name="T59" fmla="*/ 17700 h 281"/>
              <a:gd name="T60" fmla="*/ 980286 w 761"/>
              <a:gd name="T61" fmla="*/ 9531 h 281"/>
              <a:gd name="T62" fmla="*/ 795244 w 761"/>
              <a:gd name="T63" fmla="*/ 0 h 281"/>
              <a:gd name="T64" fmla="*/ 656461 w 761"/>
              <a:gd name="T65" fmla="*/ 9531 h 281"/>
              <a:gd name="T66" fmla="*/ 502259 w 761"/>
              <a:gd name="T67" fmla="*/ 72161 h 28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761" h="281">
                <a:moveTo>
                  <a:pt x="716" y="25"/>
                </a:moveTo>
                <a:lnTo>
                  <a:pt x="298" y="7"/>
                </a:lnTo>
                <a:lnTo>
                  <a:pt x="201" y="3"/>
                </a:lnTo>
                <a:lnTo>
                  <a:pt x="140" y="10"/>
                </a:lnTo>
                <a:lnTo>
                  <a:pt x="72" y="29"/>
                </a:lnTo>
                <a:lnTo>
                  <a:pt x="105" y="21"/>
                </a:lnTo>
                <a:lnTo>
                  <a:pt x="48" y="41"/>
                </a:lnTo>
                <a:lnTo>
                  <a:pt x="9" y="73"/>
                </a:lnTo>
                <a:lnTo>
                  <a:pt x="0" y="92"/>
                </a:lnTo>
                <a:lnTo>
                  <a:pt x="7" y="119"/>
                </a:lnTo>
                <a:lnTo>
                  <a:pt x="48" y="173"/>
                </a:lnTo>
                <a:lnTo>
                  <a:pt x="28" y="149"/>
                </a:lnTo>
                <a:lnTo>
                  <a:pt x="76" y="209"/>
                </a:lnTo>
                <a:lnTo>
                  <a:pt x="132" y="237"/>
                </a:lnTo>
                <a:lnTo>
                  <a:pt x="208" y="253"/>
                </a:lnTo>
                <a:lnTo>
                  <a:pt x="276" y="269"/>
                </a:lnTo>
                <a:lnTo>
                  <a:pt x="384" y="277"/>
                </a:lnTo>
                <a:lnTo>
                  <a:pt x="499" y="281"/>
                </a:lnTo>
                <a:lnTo>
                  <a:pt x="551" y="279"/>
                </a:lnTo>
                <a:lnTo>
                  <a:pt x="645" y="265"/>
                </a:lnTo>
                <a:lnTo>
                  <a:pt x="724" y="243"/>
                </a:lnTo>
                <a:lnTo>
                  <a:pt x="744" y="205"/>
                </a:lnTo>
                <a:lnTo>
                  <a:pt x="752" y="161"/>
                </a:lnTo>
                <a:lnTo>
                  <a:pt x="761" y="158"/>
                </a:lnTo>
                <a:lnTo>
                  <a:pt x="748" y="133"/>
                </a:lnTo>
                <a:lnTo>
                  <a:pt x="706" y="84"/>
                </a:lnTo>
                <a:lnTo>
                  <a:pt x="664" y="61"/>
                </a:lnTo>
                <a:lnTo>
                  <a:pt x="593" y="36"/>
                </a:lnTo>
                <a:lnTo>
                  <a:pt x="537" y="25"/>
                </a:lnTo>
                <a:lnTo>
                  <a:pt x="491" y="13"/>
                </a:lnTo>
                <a:lnTo>
                  <a:pt x="445" y="7"/>
                </a:lnTo>
                <a:lnTo>
                  <a:pt x="361" y="0"/>
                </a:lnTo>
                <a:lnTo>
                  <a:pt x="298" y="7"/>
                </a:lnTo>
                <a:lnTo>
                  <a:pt x="228" y="53"/>
                </a:lnTo>
              </a:path>
            </a:pathLst>
          </a:custGeom>
          <a:noFill/>
          <a:ln w="57150" cmpd="sng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40" name="Freeform 32"/>
          <p:cNvSpPr>
            <a:spLocks/>
          </p:cNvSpPr>
          <p:nvPr/>
        </p:nvSpPr>
        <p:spPr bwMode="auto">
          <a:xfrm rot="21463030" flipH="1">
            <a:off x="1147763" y="1225550"/>
            <a:ext cx="439737" cy="533400"/>
          </a:xfrm>
          <a:custGeom>
            <a:avLst/>
            <a:gdLst>
              <a:gd name="T0" fmla="*/ 413734 w 761"/>
              <a:gd name="T1" fmla="*/ 47456 h 281"/>
              <a:gd name="T2" fmla="*/ 172197 w 761"/>
              <a:gd name="T3" fmla="*/ 13288 h 281"/>
              <a:gd name="T4" fmla="*/ 116146 w 761"/>
              <a:gd name="T5" fmla="*/ 5695 h 281"/>
              <a:gd name="T6" fmla="*/ 80898 w 761"/>
              <a:gd name="T7" fmla="*/ 18982 h 281"/>
              <a:gd name="T8" fmla="*/ 41605 w 761"/>
              <a:gd name="T9" fmla="*/ 55048 h 281"/>
              <a:gd name="T10" fmla="*/ 60673 w 761"/>
              <a:gd name="T11" fmla="*/ 39863 h 281"/>
              <a:gd name="T12" fmla="*/ 27736 w 761"/>
              <a:gd name="T13" fmla="*/ 77827 h 281"/>
              <a:gd name="T14" fmla="*/ 5201 w 761"/>
              <a:gd name="T15" fmla="*/ 138570 h 281"/>
              <a:gd name="T16" fmla="*/ 0 w 761"/>
              <a:gd name="T17" fmla="*/ 174636 h 281"/>
              <a:gd name="T18" fmla="*/ 4045 w 761"/>
              <a:gd name="T19" fmla="*/ 225888 h 281"/>
              <a:gd name="T20" fmla="*/ 27736 w 761"/>
              <a:gd name="T21" fmla="*/ 328392 h 281"/>
              <a:gd name="T22" fmla="*/ 16180 w 761"/>
              <a:gd name="T23" fmla="*/ 282835 h 281"/>
              <a:gd name="T24" fmla="*/ 43916 w 761"/>
              <a:gd name="T25" fmla="*/ 396728 h 281"/>
              <a:gd name="T26" fmla="*/ 76275 w 761"/>
              <a:gd name="T27" fmla="*/ 449878 h 281"/>
              <a:gd name="T28" fmla="*/ 120191 w 761"/>
              <a:gd name="T29" fmla="*/ 480250 h 281"/>
              <a:gd name="T30" fmla="*/ 159484 w 761"/>
              <a:gd name="T31" fmla="*/ 510621 h 281"/>
              <a:gd name="T32" fmla="*/ 221891 w 761"/>
              <a:gd name="T33" fmla="*/ 525807 h 281"/>
              <a:gd name="T34" fmla="*/ 288343 w 761"/>
              <a:gd name="T35" fmla="*/ 533400 h 281"/>
              <a:gd name="T36" fmla="*/ 318390 w 761"/>
              <a:gd name="T37" fmla="*/ 529604 h 281"/>
              <a:gd name="T38" fmla="*/ 372707 w 761"/>
              <a:gd name="T39" fmla="*/ 503028 h 281"/>
              <a:gd name="T40" fmla="*/ 418357 w 761"/>
              <a:gd name="T41" fmla="*/ 461268 h 281"/>
              <a:gd name="T42" fmla="*/ 429914 w 761"/>
              <a:gd name="T43" fmla="*/ 389135 h 281"/>
              <a:gd name="T44" fmla="*/ 434536 w 761"/>
              <a:gd name="T45" fmla="*/ 305614 h 281"/>
              <a:gd name="T46" fmla="*/ 439737 w 761"/>
              <a:gd name="T47" fmla="*/ 299919 h 281"/>
              <a:gd name="T48" fmla="*/ 432225 w 761"/>
              <a:gd name="T49" fmla="*/ 252463 h 281"/>
              <a:gd name="T50" fmla="*/ 407956 w 761"/>
              <a:gd name="T51" fmla="*/ 159451 h 281"/>
              <a:gd name="T52" fmla="*/ 383686 w 761"/>
              <a:gd name="T53" fmla="*/ 115791 h 281"/>
              <a:gd name="T54" fmla="*/ 342660 w 761"/>
              <a:gd name="T55" fmla="*/ 68336 h 281"/>
              <a:gd name="T56" fmla="*/ 310301 w 761"/>
              <a:gd name="T57" fmla="*/ 47456 h 281"/>
              <a:gd name="T58" fmla="*/ 283720 w 761"/>
              <a:gd name="T59" fmla="*/ 24677 h 281"/>
              <a:gd name="T60" fmla="*/ 257139 w 761"/>
              <a:gd name="T61" fmla="*/ 13288 h 281"/>
              <a:gd name="T62" fmla="*/ 208601 w 761"/>
              <a:gd name="T63" fmla="*/ 0 h 281"/>
              <a:gd name="T64" fmla="*/ 172197 w 761"/>
              <a:gd name="T65" fmla="*/ 13288 h 281"/>
              <a:gd name="T66" fmla="*/ 131748 w 761"/>
              <a:gd name="T67" fmla="*/ 100606 h 28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761" h="281">
                <a:moveTo>
                  <a:pt x="716" y="25"/>
                </a:moveTo>
                <a:lnTo>
                  <a:pt x="298" y="7"/>
                </a:lnTo>
                <a:lnTo>
                  <a:pt x="201" y="3"/>
                </a:lnTo>
                <a:lnTo>
                  <a:pt x="140" y="10"/>
                </a:lnTo>
                <a:lnTo>
                  <a:pt x="72" y="29"/>
                </a:lnTo>
                <a:lnTo>
                  <a:pt x="105" y="21"/>
                </a:lnTo>
                <a:lnTo>
                  <a:pt x="48" y="41"/>
                </a:lnTo>
                <a:lnTo>
                  <a:pt x="9" y="73"/>
                </a:lnTo>
                <a:lnTo>
                  <a:pt x="0" y="92"/>
                </a:lnTo>
                <a:lnTo>
                  <a:pt x="7" y="119"/>
                </a:lnTo>
                <a:lnTo>
                  <a:pt x="48" y="173"/>
                </a:lnTo>
                <a:lnTo>
                  <a:pt x="28" y="149"/>
                </a:lnTo>
                <a:lnTo>
                  <a:pt x="76" y="209"/>
                </a:lnTo>
                <a:lnTo>
                  <a:pt x="132" y="237"/>
                </a:lnTo>
                <a:lnTo>
                  <a:pt x="208" y="253"/>
                </a:lnTo>
                <a:lnTo>
                  <a:pt x="276" y="269"/>
                </a:lnTo>
                <a:lnTo>
                  <a:pt x="384" y="277"/>
                </a:lnTo>
                <a:lnTo>
                  <a:pt x="499" y="281"/>
                </a:lnTo>
                <a:lnTo>
                  <a:pt x="551" y="279"/>
                </a:lnTo>
                <a:lnTo>
                  <a:pt x="645" y="265"/>
                </a:lnTo>
                <a:lnTo>
                  <a:pt x="724" y="243"/>
                </a:lnTo>
                <a:lnTo>
                  <a:pt x="744" y="205"/>
                </a:lnTo>
                <a:lnTo>
                  <a:pt x="752" y="161"/>
                </a:lnTo>
                <a:lnTo>
                  <a:pt x="761" y="158"/>
                </a:lnTo>
                <a:lnTo>
                  <a:pt x="748" y="133"/>
                </a:lnTo>
                <a:lnTo>
                  <a:pt x="706" y="84"/>
                </a:lnTo>
                <a:lnTo>
                  <a:pt x="664" y="61"/>
                </a:lnTo>
                <a:lnTo>
                  <a:pt x="593" y="36"/>
                </a:lnTo>
                <a:lnTo>
                  <a:pt x="537" y="25"/>
                </a:lnTo>
                <a:lnTo>
                  <a:pt x="491" y="13"/>
                </a:lnTo>
                <a:lnTo>
                  <a:pt x="445" y="7"/>
                </a:lnTo>
                <a:lnTo>
                  <a:pt x="361" y="0"/>
                </a:lnTo>
                <a:lnTo>
                  <a:pt x="298" y="7"/>
                </a:lnTo>
                <a:lnTo>
                  <a:pt x="228" y="53"/>
                </a:lnTo>
              </a:path>
            </a:pathLst>
          </a:custGeom>
          <a:noFill/>
          <a:ln w="57150" cmpd="sng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41" name="Text Box 33"/>
          <p:cNvSpPr txBox="1">
            <a:spLocks noChangeArrowheads="1"/>
          </p:cNvSpPr>
          <p:nvPr/>
        </p:nvSpPr>
        <p:spPr bwMode="auto">
          <a:xfrm>
            <a:off x="1704975" y="2538413"/>
            <a:ext cx="1749425" cy="619125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sz="1600">
                <a:latin typeface="Times New Roman" pitchFamily="18" charset="0"/>
              </a:rPr>
              <a:t>Use Symbol </a:t>
            </a:r>
          </a:p>
          <a:p>
            <a:pPr algn="ctr"/>
            <a:r>
              <a:rPr lang="en-US" sz="1600">
                <a:latin typeface="Times New Roman" pitchFamily="18" charset="0"/>
              </a:rPr>
              <a:t>Instead of Number</a:t>
            </a:r>
          </a:p>
        </p:txBody>
      </p:sp>
      <p:sp>
        <p:nvSpPr>
          <p:cNvPr id="17442" name="Line 34"/>
          <p:cNvSpPr>
            <a:spLocks noChangeShapeType="1"/>
          </p:cNvSpPr>
          <p:nvPr/>
        </p:nvSpPr>
        <p:spPr bwMode="auto">
          <a:xfrm flipH="1">
            <a:off x="1816100" y="3175000"/>
            <a:ext cx="419100" cy="7239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43" name="Line 35"/>
          <p:cNvSpPr>
            <a:spLocks noChangeShapeType="1"/>
          </p:cNvSpPr>
          <p:nvPr/>
        </p:nvSpPr>
        <p:spPr bwMode="auto">
          <a:xfrm flipH="1" flipV="1">
            <a:off x="1498600" y="1739900"/>
            <a:ext cx="698500" cy="8001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44" name="Freeform 36"/>
          <p:cNvSpPr>
            <a:spLocks/>
          </p:cNvSpPr>
          <p:nvPr/>
        </p:nvSpPr>
        <p:spPr bwMode="auto">
          <a:xfrm rot="136970">
            <a:off x="6253163" y="1082675"/>
            <a:ext cx="439737" cy="344488"/>
          </a:xfrm>
          <a:custGeom>
            <a:avLst/>
            <a:gdLst>
              <a:gd name="T0" fmla="*/ 413734 w 761"/>
              <a:gd name="T1" fmla="*/ 30648 h 281"/>
              <a:gd name="T2" fmla="*/ 172197 w 761"/>
              <a:gd name="T3" fmla="*/ 8582 h 281"/>
              <a:gd name="T4" fmla="*/ 116146 w 761"/>
              <a:gd name="T5" fmla="*/ 3678 h 281"/>
              <a:gd name="T6" fmla="*/ 80898 w 761"/>
              <a:gd name="T7" fmla="*/ 12259 h 281"/>
              <a:gd name="T8" fmla="*/ 41605 w 761"/>
              <a:gd name="T9" fmla="*/ 35552 h 281"/>
              <a:gd name="T10" fmla="*/ 60673 w 761"/>
              <a:gd name="T11" fmla="*/ 25745 h 281"/>
              <a:gd name="T12" fmla="*/ 27736 w 761"/>
              <a:gd name="T13" fmla="*/ 50263 h 281"/>
              <a:gd name="T14" fmla="*/ 5201 w 761"/>
              <a:gd name="T15" fmla="*/ 89493 h 281"/>
              <a:gd name="T16" fmla="*/ 0 w 761"/>
              <a:gd name="T17" fmla="*/ 112786 h 281"/>
              <a:gd name="T18" fmla="*/ 4045 w 761"/>
              <a:gd name="T19" fmla="*/ 145886 h 281"/>
              <a:gd name="T20" fmla="*/ 27736 w 761"/>
              <a:gd name="T21" fmla="*/ 212087 h 281"/>
              <a:gd name="T22" fmla="*/ 16180 w 761"/>
              <a:gd name="T23" fmla="*/ 182664 h 281"/>
              <a:gd name="T24" fmla="*/ 43916 w 761"/>
              <a:gd name="T25" fmla="*/ 256221 h 281"/>
              <a:gd name="T26" fmla="*/ 76275 w 761"/>
              <a:gd name="T27" fmla="*/ 290547 h 281"/>
              <a:gd name="T28" fmla="*/ 120191 w 761"/>
              <a:gd name="T29" fmla="*/ 310162 h 281"/>
              <a:gd name="T30" fmla="*/ 159484 w 761"/>
              <a:gd name="T31" fmla="*/ 329777 h 281"/>
              <a:gd name="T32" fmla="*/ 221891 w 761"/>
              <a:gd name="T33" fmla="*/ 339584 h 281"/>
              <a:gd name="T34" fmla="*/ 288343 w 761"/>
              <a:gd name="T35" fmla="*/ 344488 h 281"/>
              <a:gd name="T36" fmla="*/ 318390 w 761"/>
              <a:gd name="T37" fmla="*/ 342036 h 281"/>
              <a:gd name="T38" fmla="*/ 372707 w 761"/>
              <a:gd name="T39" fmla="*/ 324873 h 281"/>
              <a:gd name="T40" fmla="*/ 418357 w 761"/>
              <a:gd name="T41" fmla="*/ 297902 h 281"/>
              <a:gd name="T42" fmla="*/ 429914 w 761"/>
              <a:gd name="T43" fmla="*/ 251317 h 281"/>
              <a:gd name="T44" fmla="*/ 434536 w 761"/>
              <a:gd name="T45" fmla="*/ 197376 h 281"/>
              <a:gd name="T46" fmla="*/ 439737 w 761"/>
              <a:gd name="T47" fmla="*/ 193698 h 281"/>
              <a:gd name="T48" fmla="*/ 432225 w 761"/>
              <a:gd name="T49" fmla="*/ 163049 h 281"/>
              <a:gd name="T50" fmla="*/ 407956 w 761"/>
              <a:gd name="T51" fmla="*/ 102979 h 281"/>
              <a:gd name="T52" fmla="*/ 383686 w 761"/>
              <a:gd name="T53" fmla="*/ 74782 h 281"/>
              <a:gd name="T54" fmla="*/ 342660 w 761"/>
              <a:gd name="T55" fmla="*/ 44134 h 281"/>
              <a:gd name="T56" fmla="*/ 310301 w 761"/>
              <a:gd name="T57" fmla="*/ 30648 h 281"/>
              <a:gd name="T58" fmla="*/ 283720 w 761"/>
              <a:gd name="T59" fmla="*/ 15937 h 281"/>
              <a:gd name="T60" fmla="*/ 257139 w 761"/>
              <a:gd name="T61" fmla="*/ 8582 h 281"/>
              <a:gd name="T62" fmla="*/ 208601 w 761"/>
              <a:gd name="T63" fmla="*/ 0 h 281"/>
              <a:gd name="T64" fmla="*/ 172197 w 761"/>
              <a:gd name="T65" fmla="*/ 8582 h 281"/>
              <a:gd name="T66" fmla="*/ 131748 w 761"/>
              <a:gd name="T67" fmla="*/ 64975 h 28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761" h="281">
                <a:moveTo>
                  <a:pt x="716" y="25"/>
                </a:moveTo>
                <a:lnTo>
                  <a:pt x="298" y="7"/>
                </a:lnTo>
                <a:lnTo>
                  <a:pt x="201" y="3"/>
                </a:lnTo>
                <a:lnTo>
                  <a:pt x="140" y="10"/>
                </a:lnTo>
                <a:lnTo>
                  <a:pt x="72" y="29"/>
                </a:lnTo>
                <a:lnTo>
                  <a:pt x="105" y="21"/>
                </a:lnTo>
                <a:lnTo>
                  <a:pt x="48" y="41"/>
                </a:lnTo>
                <a:lnTo>
                  <a:pt x="9" y="73"/>
                </a:lnTo>
                <a:lnTo>
                  <a:pt x="0" y="92"/>
                </a:lnTo>
                <a:lnTo>
                  <a:pt x="7" y="119"/>
                </a:lnTo>
                <a:lnTo>
                  <a:pt x="48" y="173"/>
                </a:lnTo>
                <a:lnTo>
                  <a:pt x="28" y="149"/>
                </a:lnTo>
                <a:lnTo>
                  <a:pt x="76" y="209"/>
                </a:lnTo>
                <a:lnTo>
                  <a:pt x="132" y="237"/>
                </a:lnTo>
                <a:lnTo>
                  <a:pt x="208" y="253"/>
                </a:lnTo>
                <a:lnTo>
                  <a:pt x="276" y="269"/>
                </a:lnTo>
                <a:lnTo>
                  <a:pt x="384" y="277"/>
                </a:lnTo>
                <a:lnTo>
                  <a:pt x="499" y="281"/>
                </a:lnTo>
                <a:lnTo>
                  <a:pt x="551" y="279"/>
                </a:lnTo>
                <a:lnTo>
                  <a:pt x="645" y="265"/>
                </a:lnTo>
                <a:lnTo>
                  <a:pt x="724" y="243"/>
                </a:lnTo>
                <a:lnTo>
                  <a:pt x="744" y="205"/>
                </a:lnTo>
                <a:lnTo>
                  <a:pt x="752" y="161"/>
                </a:lnTo>
                <a:lnTo>
                  <a:pt x="761" y="158"/>
                </a:lnTo>
                <a:lnTo>
                  <a:pt x="748" y="133"/>
                </a:lnTo>
                <a:lnTo>
                  <a:pt x="706" y="84"/>
                </a:lnTo>
                <a:lnTo>
                  <a:pt x="664" y="61"/>
                </a:lnTo>
                <a:lnTo>
                  <a:pt x="593" y="36"/>
                </a:lnTo>
                <a:lnTo>
                  <a:pt x="537" y="25"/>
                </a:lnTo>
                <a:lnTo>
                  <a:pt x="491" y="13"/>
                </a:lnTo>
                <a:lnTo>
                  <a:pt x="445" y="7"/>
                </a:lnTo>
                <a:lnTo>
                  <a:pt x="361" y="0"/>
                </a:lnTo>
                <a:lnTo>
                  <a:pt x="298" y="7"/>
                </a:lnTo>
                <a:lnTo>
                  <a:pt x="228" y="53"/>
                </a:lnTo>
              </a:path>
            </a:pathLst>
          </a:custGeom>
          <a:noFill/>
          <a:ln w="57150" cmpd="sng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45" name="Text Box 37"/>
          <p:cNvSpPr txBox="1">
            <a:spLocks noChangeArrowheads="1"/>
          </p:cNvSpPr>
          <p:nvPr/>
        </p:nvSpPr>
        <p:spPr bwMode="auto">
          <a:xfrm>
            <a:off x="6651625" y="1865313"/>
            <a:ext cx="1970088" cy="37465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600">
                <a:latin typeface="Times New Roman" pitchFamily="18" charset="0"/>
              </a:rPr>
              <a:t>Continuation Symbol</a:t>
            </a:r>
          </a:p>
        </p:txBody>
      </p:sp>
      <p:sp>
        <p:nvSpPr>
          <p:cNvPr id="17446" name="Line 38"/>
          <p:cNvSpPr>
            <a:spLocks noChangeShapeType="1"/>
          </p:cNvSpPr>
          <p:nvPr/>
        </p:nvSpPr>
        <p:spPr bwMode="auto">
          <a:xfrm>
            <a:off x="6604000" y="1435100"/>
            <a:ext cx="431800" cy="4318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47" name="Freeform 39"/>
          <p:cNvSpPr>
            <a:spLocks/>
          </p:cNvSpPr>
          <p:nvPr/>
        </p:nvSpPr>
        <p:spPr bwMode="auto">
          <a:xfrm>
            <a:off x="266700" y="4876800"/>
            <a:ext cx="4335463" cy="869950"/>
          </a:xfrm>
          <a:custGeom>
            <a:avLst/>
            <a:gdLst>
              <a:gd name="T0" fmla="*/ 2598738 w 2731"/>
              <a:gd name="T1" fmla="*/ 0 h 548"/>
              <a:gd name="T2" fmla="*/ 3556000 w 2731"/>
              <a:gd name="T3" fmla="*/ 152400 h 548"/>
              <a:gd name="T4" fmla="*/ 3981450 w 2731"/>
              <a:gd name="T5" fmla="*/ 260350 h 548"/>
              <a:gd name="T6" fmla="*/ 4205288 w 2731"/>
              <a:gd name="T7" fmla="*/ 327025 h 548"/>
              <a:gd name="T8" fmla="*/ 4316413 w 2731"/>
              <a:gd name="T9" fmla="*/ 392113 h 548"/>
              <a:gd name="T10" fmla="*/ 4335463 w 2731"/>
              <a:gd name="T11" fmla="*/ 468313 h 548"/>
              <a:gd name="T12" fmla="*/ 4335463 w 2731"/>
              <a:gd name="T13" fmla="*/ 533400 h 548"/>
              <a:gd name="T14" fmla="*/ 4316413 w 2731"/>
              <a:gd name="T15" fmla="*/ 592138 h 548"/>
              <a:gd name="T16" fmla="*/ 4205288 w 2731"/>
              <a:gd name="T17" fmla="*/ 652463 h 548"/>
              <a:gd name="T18" fmla="*/ 3981450 w 2731"/>
              <a:gd name="T19" fmla="*/ 717550 h 548"/>
              <a:gd name="T20" fmla="*/ 3719513 w 2731"/>
              <a:gd name="T21" fmla="*/ 762000 h 548"/>
              <a:gd name="T22" fmla="*/ 3532188 w 2731"/>
              <a:gd name="T23" fmla="*/ 782638 h 548"/>
              <a:gd name="T24" fmla="*/ 3028950 w 2731"/>
              <a:gd name="T25" fmla="*/ 831850 h 548"/>
              <a:gd name="T26" fmla="*/ 2636838 w 2731"/>
              <a:gd name="T27" fmla="*/ 847725 h 548"/>
              <a:gd name="T28" fmla="*/ 2114550 w 2731"/>
              <a:gd name="T29" fmla="*/ 869950 h 548"/>
              <a:gd name="T30" fmla="*/ 1722438 w 2731"/>
              <a:gd name="T31" fmla="*/ 865188 h 548"/>
              <a:gd name="T32" fmla="*/ 1068388 w 2731"/>
              <a:gd name="T33" fmla="*/ 847725 h 548"/>
              <a:gd name="T34" fmla="*/ 647700 w 2731"/>
              <a:gd name="T35" fmla="*/ 850900 h 548"/>
              <a:gd name="T36" fmla="*/ 381000 w 2731"/>
              <a:gd name="T37" fmla="*/ 787400 h 548"/>
              <a:gd name="T38" fmla="*/ 98425 w 2731"/>
              <a:gd name="T39" fmla="*/ 630238 h 548"/>
              <a:gd name="T40" fmla="*/ 0 w 2731"/>
              <a:gd name="T41" fmla="*/ 508000 h 548"/>
              <a:gd name="T42" fmla="*/ 63500 w 2731"/>
              <a:gd name="T43" fmla="*/ 355600 h 548"/>
              <a:gd name="T44" fmla="*/ 177800 w 2731"/>
              <a:gd name="T45" fmla="*/ 254000 h 548"/>
              <a:gd name="T46" fmla="*/ 393700 w 2731"/>
              <a:gd name="T47" fmla="*/ 165100 h 548"/>
              <a:gd name="T48" fmla="*/ 698500 w 2731"/>
              <a:gd name="T49" fmla="*/ 114300 h 548"/>
              <a:gd name="T50" fmla="*/ 1155700 w 2731"/>
              <a:gd name="T51" fmla="*/ 63500 h 548"/>
              <a:gd name="T52" fmla="*/ 1516063 w 2731"/>
              <a:gd name="T53" fmla="*/ 65088 h 548"/>
              <a:gd name="T54" fmla="*/ 2020888 w 2731"/>
              <a:gd name="T55" fmla="*/ 53975 h 548"/>
              <a:gd name="T56" fmla="*/ 2338388 w 2731"/>
              <a:gd name="T57" fmla="*/ 65088 h 548"/>
              <a:gd name="T58" fmla="*/ 2636838 w 2731"/>
              <a:gd name="T59" fmla="*/ 65088 h 548"/>
              <a:gd name="T60" fmla="*/ 2879725 w 2731"/>
              <a:gd name="T61" fmla="*/ 87313 h 548"/>
              <a:gd name="T62" fmla="*/ 3308350 w 2731"/>
              <a:gd name="T63" fmla="*/ 130175 h 548"/>
              <a:gd name="T64" fmla="*/ 3441700 w 2731"/>
              <a:gd name="T65" fmla="*/ 215900 h 548"/>
              <a:gd name="T66" fmla="*/ 3365500 w 2731"/>
              <a:gd name="T67" fmla="*/ 317500 h 548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731" h="548">
                <a:moveTo>
                  <a:pt x="1637" y="0"/>
                </a:moveTo>
                <a:lnTo>
                  <a:pt x="2240" y="96"/>
                </a:lnTo>
                <a:lnTo>
                  <a:pt x="2508" y="164"/>
                </a:lnTo>
                <a:lnTo>
                  <a:pt x="2649" y="206"/>
                </a:lnTo>
                <a:lnTo>
                  <a:pt x="2719" y="247"/>
                </a:lnTo>
                <a:lnTo>
                  <a:pt x="2731" y="295"/>
                </a:lnTo>
                <a:lnTo>
                  <a:pt x="2731" y="336"/>
                </a:lnTo>
                <a:lnTo>
                  <a:pt x="2719" y="373"/>
                </a:lnTo>
                <a:lnTo>
                  <a:pt x="2649" y="411"/>
                </a:lnTo>
                <a:lnTo>
                  <a:pt x="2508" y="452"/>
                </a:lnTo>
                <a:lnTo>
                  <a:pt x="2343" y="480"/>
                </a:lnTo>
                <a:lnTo>
                  <a:pt x="2225" y="493"/>
                </a:lnTo>
                <a:lnTo>
                  <a:pt x="1908" y="524"/>
                </a:lnTo>
                <a:lnTo>
                  <a:pt x="1661" y="534"/>
                </a:lnTo>
                <a:lnTo>
                  <a:pt x="1332" y="548"/>
                </a:lnTo>
                <a:lnTo>
                  <a:pt x="1085" y="545"/>
                </a:lnTo>
                <a:lnTo>
                  <a:pt x="673" y="534"/>
                </a:lnTo>
                <a:lnTo>
                  <a:pt x="408" y="536"/>
                </a:lnTo>
                <a:lnTo>
                  <a:pt x="240" y="496"/>
                </a:lnTo>
                <a:lnTo>
                  <a:pt x="62" y="397"/>
                </a:lnTo>
                <a:lnTo>
                  <a:pt x="0" y="320"/>
                </a:lnTo>
                <a:lnTo>
                  <a:pt x="40" y="224"/>
                </a:lnTo>
                <a:lnTo>
                  <a:pt x="112" y="160"/>
                </a:lnTo>
                <a:lnTo>
                  <a:pt x="248" y="104"/>
                </a:lnTo>
                <a:lnTo>
                  <a:pt x="440" y="72"/>
                </a:lnTo>
                <a:lnTo>
                  <a:pt x="728" y="40"/>
                </a:lnTo>
                <a:lnTo>
                  <a:pt x="955" y="41"/>
                </a:lnTo>
                <a:lnTo>
                  <a:pt x="1273" y="34"/>
                </a:lnTo>
                <a:lnTo>
                  <a:pt x="1473" y="41"/>
                </a:lnTo>
                <a:lnTo>
                  <a:pt x="1661" y="41"/>
                </a:lnTo>
                <a:lnTo>
                  <a:pt x="1814" y="55"/>
                </a:lnTo>
                <a:lnTo>
                  <a:pt x="2084" y="82"/>
                </a:lnTo>
                <a:lnTo>
                  <a:pt x="2168" y="136"/>
                </a:lnTo>
                <a:lnTo>
                  <a:pt x="2120" y="200"/>
                </a:lnTo>
              </a:path>
            </a:pathLst>
          </a:custGeom>
          <a:noFill/>
          <a:ln w="57150" cmpd="sng">
            <a:solidFill>
              <a:srgbClr val="33CC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48" name="Text Box 40"/>
          <p:cNvSpPr txBox="1">
            <a:spLocks noChangeArrowheads="1"/>
          </p:cNvSpPr>
          <p:nvPr/>
        </p:nvSpPr>
        <p:spPr bwMode="auto">
          <a:xfrm>
            <a:off x="5370702" y="5942013"/>
            <a:ext cx="2390399" cy="584775"/>
          </a:xfrm>
          <a:prstGeom prst="rect">
            <a:avLst/>
          </a:prstGeom>
          <a:noFill/>
          <a:ln w="38100">
            <a:solidFill>
              <a:srgbClr val="33CC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sz="1600" dirty="0">
                <a:latin typeface="Times New Roman" pitchFamily="18" charset="0"/>
              </a:rPr>
              <a:t>Define to report dynamics </a:t>
            </a:r>
          </a:p>
          <a:p>
            <a:pPr algn="ctr"/>
            <a:r>
              <a:rPr lang="en-US" sz="1600" dirty="0">
                <a:latin typeface="Times New Roman" pitchFamily="18" charset="0"/>
              </a:rPr>
              <a:t>of these fluxes</a:t>
            </a:r>
          </a:p>
        </p:txBody>
      </p:sp>
      <p:sp>
        <p:nvSpPr>
          <p:cNvPr id="17449" name="Rectangle 7"/>
          <p:cNvSpPr>
            <a:spLocks noChangeArrowheads="1"/>
          </p:cNvSpPr>
          <p:nvPr/>
        </p:nvSpPr>
        <p:spPr bwMode="auto">
          <a:xfrm>
            <a:off x="3340896" y="285750"/>
            <a:ext cx="246221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lang="en-US" b="1" dirty="0">
                <a:solidFill>
                  <a:srgbClr val="000000"/>
                </a:solidFill>
                <a:cs typeface="Arial" charset="0"/>
              </a:rPr>
              <a:t>PLAS File for Example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" y="739775"/>
            <a:ext cx="8477250" cy="586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435" name="Freeform 3"/>
          <p:cNvSpPr>
            <a:spLocks/>
          </p:cNvSpPr>
          <p:nvPr/>
        </p:nvSpPr>
        <p:spPr bwMode="auto">
          <a:xfrm rot="5352055" flipH="1">
            <a:off x="3134519" y="3766344"/>
            <a:ext cx="1622425" cy="519113"/>
          </a:xfrm>
          <a:custGeom>
            <a:avLst/>
            <a:gdLst>
              <a:gd name="T0" fmla="*/ 972504 w 2731"/>
              <a:gd name="T1" fmla="*/ 0 h 548"/>
              <a:gd name="T2" fmla="*/ 1330733 w 2731"/>
              <a:gd name="T3" fmla="*/ 90940 h 548"/>
              <a:gd name="T4" fmla="*/ 1489946 w 2731"/>
              <a:gd name="T5" fmla="*/ 155355 h 548"/>
              <a:gd name="T6" fmla="*/ 1573711 w 2731"/>
              <a:gd name="T7" fmla="*/ 195141 h 548"/>
              <a:gd name="T8" fmla="*/ 1615296 w 2731"/>
              <a:gd name="T9" fmla="*/ 233980 h 548"/>
              <a:gd name="T10" fmla="*/ 1622425 w 2731"/>
              <a:gd name="T11" fmla="*/ 279450 h 548"/>
              <a:gd name="T12" fmla="*/ 1622425 w 2731"/>
              <a:gd name="T13" fmla="*/ 318288 h 548"/>
              <a:gd name="T14" fmla="*/ 1615296 w 2731"/>
              <a:gd name="T15" fmla="*/ 353338 h 548"/>
              <a:gd name="T16" fmla="*/ 1573711 w 2731"/>
              <a:gd name="T17" fmla="*/ 389335 h 548"/>
              <a:gd name="T18" fmla="*/ 1489946 w 2731"/>
              <a:gd name="T19" fmla="*/ 428173 h 548"/>
              <a:gd name="T20" fmla="*/ 1391923 w 2731"/>
              <a:gd name="T21" fmla="*/ 454698 h 548"/>
              <a:gd name="T22" fmla="*/ 1321822 w 2731"/>
              <a:gd name="T23" fmla="*/ 467012 h 548"/>
              <a:gd name="T24" fmla="*/ 1133499 w 2731"/>
              <a:gd name="T25" fmla="*/ 496378 h 548"/>
              <a:gd name="T26" fmla="*/ 986762 w 2731"/>
              <a:gd name="T27" fmla="*/ 505851 h 548"/>
              <a:gd name="T28" fmla="*/ 791311 w 2731"/>
              <a:gd name="T29" fmla="*/ 519113 h 548"/>
              <a:gd name="T30" fmla="*/ 644574 w 2731"/>
              <a:gd name="T31" fmla="*/ 516271 h 548"/>
              <a:gd name="T32" fmla="*/ 399814 w 2731"/>
              <a:gd name="T33" fmla="*/ 505851 h 548"/>
              <a:gd name="T34" fmla="*/ 242384 w 2731"/>
              <a:gd name="T35" fmla="*/ 507746 h 548"/>
              <a:gd name="T36" fmla="*/ 142579 w 2731"/>
              <a:gd name="T37" fmla="*/ 469854 h 548"/>
              <a:gd name="T38" fmla="*/ 36833 w 2731"/>
              <a:gd name="T39" fmla="*/ 376073 h 548"/>
              <a:gd name="T40" fmla="*/ 0 w 2731"/>
              <a:gd name="T41" fmla="*/ 303132 h 548"/>
              <a:gd name="T42" fmla="*/ 23763 w 2731"/>
              <a:gd name="T43" fmla="*/ 212192 h 548"/>
              <a:gd name="T44" fmla="*/ 66537 w 2731"/>
              <a:gd name="T45" fmla="*/ 151566 h 548"/>
              <a:gd name="T46" fmla="*/ 147331 w 2731"/>
              <a:gd name="T47" fmla="*/ 98518 h 548"/>
              <a:gd name="T48" fmla="*/ 261394 w 2731"/>
              <a:gd name="T49" fmla="*/ 68205 h 548"/>
              <a:gd name="T50" fmla="*/ 432488 w 2731"/>
              <a:gd name="T51" fmla="*/ 37891 h 548"/>
              <a:gd name="T52" fmla="*/ 567344 w 2731"/>
              <a:gd name="T53" fmla="*/ 38839 h 548"/>
              <a:gd name="T54" fmla="*/ 756260 w 2731"/>
              <a:gd name="T55" fmla="*/ 32208 h 548"/>
              <a:gd name="T56" fmla="*/ 875076 w 2731"/>
              <a:gd name="T57" fmla="*/ 38839 h 548"/>
              <a:gd name="T58" fmla="*/ 986762 w 2731"/>
              <a:gd name="T59" fmla="*/ 38839 h 548"/>
              <a:gd name="T60" fmla="*/ 1077656 w 2731"/>
              <a:gd name="T61" fmla="*/ 52101 h 548"/>
              <a:gd name="T62" fmla="*/ 1238057 w 2731"/>
              <a:gd name="T63" fmla="*/ 77677 h 548"/>
              <a:gd name="T64" fmla="*/ 1287960 w 2731"/>
              <a:gd name="T65" fmla="*/ 128831 h 548"/>
              <a:gd name="T66" fmla="*/ 1259444 w 2731"/>
              <a:gd name="T67" fmla="*/ 189457 h 548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731" h="548">
                <a:moveTo>
                  <a:pt x="1637" y="0"/>
                </a:moveTo>
                <a:lnTo>
                  <a:pt x="2240" y="96"/>
                </a:lnTo>
                <a:lnTo>
                  <a:pt x="2508" y="164"/>
                </a:lnTo>
                <a:lnTo>
                  <a:pt x="2649" y="206"/>
                </a:lnTo>
                <a:lnTo>
                  <a:pt x="2719" y="247"/>
                </a:lnTo>
                <a:lnTo>
                  <a:pt x="2731" y="295"/>
                </a:lnTo>
                <a:lnTo>
                  <a:pt x="2731" y="336"/>
                </a:lnTo>
                <a:lnTo>
                  <a:pt x="2719" y="373"/>
                </a:lnTo>
                <a:lnTo>
                  <a:pt x="2649" y="411"/>
                </a:lnTo>
                <a:lnTo>
                  <a:pt x="2508" y="452"/>
                </a:lnTo>
                <a:lnTo>
                  <a:pt x="2343" y="480"/>
                </a:lnTo>
                <a:lnTo>
                  <a:pt x="2225" y="493"/>
                </a:lnTo>
                <a:lnTo>
                  <a:pt x="1908" y="524"/>
                </a:lnTo>
                <a:lnTo>
                  <a:pt x="1661" y="534"/>
                </a:lnTo>
                <a:lnTo>
                  <a:pt x="1332" y="548"/>
                </a:lnTo>
                <a:lnTo>
                  <a:pt x="1085" y="545"/>
                </a:lnTo>
                <a:lnTo>
                  <a:pt x="673" y="534"/>
                </a:lnTo>
                <a:lnTo>
                  <a:pt x="408" y="536"/>
                </a:lnTo>
                <a:lnTo>
                  <a:pt x="240" y="496"/>
                </a:lnTo>
                <a:lnTo>
                  <a:pt x="62" y="397"/>
                </a:lnTo>
                <a:lnTo>
                  <a:pt x="0" y="320"/>
                </a:lnTo>
                <a:lnTo>
                  <a:pt x="40" y="224"/>
                </a:lnTo>
                <a:lnTo>
                  <a:pt x="112" y="160"/>
                </a:lnTo>
                <a:lnTo>
                  <a:pt x="248" y="104"/>
                </a:lnTo>
                <a:lnTo>
                  <a:pt x="440" y="72"/>
                </a:lnTo>
                <a:lnTo>
                  <a:pt x="728" y="40"/>
                </a:lnTo>
                <a:lnTo>
                  <a:pt x="955" y="41"/>
                </a:lnTo>
                <a:lnTo>
                  <a:pt x="1273" y="34"/>
                </a:lnTo>
                <a:lnTo>
                  <a:pt x="1473" y="41"/>
                </a:lnTo>
                <a:lnTo>
                  <a:pt x="1661" y="41"/>
                </a:lnTo>
                <a:lnTo>
                  <a:pt x="1814" y="55"/>
                </a:lnTo>
                <a:lnTo>
                  <a:pt x="2084" y="82"/>
                </a:lnTo>
                <a:lnTo>
                  <a:pt x="2168" y="136"/>
                </a:lnTo>
                <a:lnTo>
                  <a:pt x="2120" y="200"/>
                </a:lnTo>
              </a:path>
            </a:pathLst>
          </a:custGeom>
          <a:noFill/>
          <a:ln w="57150" cmpd="sng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6" name="Freeform 4"/>
          <p:cNvSpPr>
            <a:spLocks/>
          </p:cNvSpPr>
          <p:nvPr/>
        </p:nvSpPr>
        <p:spPr bwMode="auto">
          <a:xfrm rot="5133625">
            <a:off x="275432" y="2272506"/>
            <a:ext cx="596900" cy="344487"/>
          </a:xfrm>
          <a:custGeom>
            <a:avLst/>
            <a:gdLst>
              <a:gd name="T0" fmla="*/ 561604 w 761"/>
              <a:gd name="T1" fmla="*/ 30648 h 281"/>
              <a:gd name="T2" fmla="*/ 233740 w 761"/>
              <a:gd name="T3" fmla="*/ 8582 h 281"/>
              <a:gd name="T4" fmla="*/ 157657 w 761"/>
              <a:gd name="T5" fmla="*/ 3678 h 281"/>
              <a:gd name="T6" fmla="*/ 109811 w 761"/>
              <a:gd name="T7" fmla="*/ 12259 h 281"/>
              <a:gd name="T8" fmla="*/ 56474 w 761"/>
              <a:gd name="T9" fmla="*/ 35552 h 281"/>
              <a:gd name="T10" fmla="*/ 82358 w 761"/>
              <a:gd name="T11" fmla="*/ 25745 h 281"/>
              <a:gd name="T12" fmla="*/ 37649 w 761"/>
              <a:gd name="T13" fmla="*/ 50263 h 281"/>
              <a:gd name="T14" fmla="*/ 7059 w 761"/>
              <a:gd name="T15" fmla="*/ 89493 h 281"/>
              <a:gd name="T16" fmla="*/ 0 w 761"/>
              <a:gd name="T17" fmla="*/ 112786 h 281"/>
              <a:gd name="T18" fmla="*/ 5491 w 761"/>
              <a:gd name="T19" fmla="*/ 145886 h 281"/>
              <a:gd name="T20" fmla="*/ 37649 w 761"/>
              <a:gd name="T21" fmla="*/ 212086 h 281"/>
              <a:gd name="T22" fmla="*/ 21962 w 761"/>
              <a:gd name="T23" fmla="*/ 182664 h 281"/>
              <a:gd name="T24" fmla="*/ 59612 w 761"/>
              <a:gd name="T25" fmla="*/ 256220 h 281"/>
              <a:gd name="T26" fmla="*/ 103536 w 761"/>
              <a:gd name="T27" fmla="*/ 290546 h 281"/>
              <a:gd name="T28" fmla="*/ 163147 w 761"/>
              <a:gd name="T29" fmla="*/ 310161 h 281"/>
              <a:gd name="T30" fmla="*/ 216484 w 761"/>
              <a:gd name="T31" fmla="*/ 329776 h 281"/>
              <a:gd name="T32" fmla="*/ 301195 w 761"/>
              <a:gd name="T33" fmla="*/ 339583 h 281"/>
              <a:gd name="T34" fmla="*/ 391397 w 761"/>
              <a:gd name="T35" fmla="*/ 344487 h 281"/>
              <a:gd name="T36" fmla="*/ 432184 w 761"/>
              <a:gd name="T37" fmla="*/ 342035 h 281"/>
              <a:gd name="T38" fmla="*/ 505914 w 761"/>
              <a:gd name="T39" fmla="*/ 324872 h 281"/>
              <a:gd name="T40" fmla="*/ 567879 w 761"/>
              <a:gd name="T41" fmla="*/ 297902 h 281"/>
              <a:gd name="T42" fmla="*/ 583566 w 761"/>
              <a:gd name="T43" fmla="*/ 251316 h 281"/>
              <a:gd name="T44" fmla="*/ 589841 w 761"/>
              <a:gd name="T45" fmla="*/ 197375 h 281"/>
              <a:gd name="T46" fmla="*/ 596900 w 761"/>
              <a:gd name="T47" fmla="*/ 193697 h 281"/>
              <a:gd name="T48" fmla="*/ 586703 w 761"/>
              <a:gd name="T49" fmla="*/ 163049 h 281"/>
              <a:gd name="T50" fmla="*/ 553760 w 761"/>
              <a:gd name="T51" fmla="*/ 102978 h 281"/>
              <a:gd name="T52" fmla="*/ 520817 w 761"/>
              <a:gd name="T53" fmla="*/ 74782 h 281"/>
              <a:gd name="T54" fmla="*/ 465127 w 761"/>
              <a:gd name="T55" fmla="*/ 44134 h 281"/>
              <a:gd name="T56" fmla="*/ 421203 w 761"/>
              <a:gd name="T57" fmla="*/ 30648 h 281"/>
              <a:gd name="T58" fmla="*/ 385122 w 761"/>
              <a:gd name="T59" fmla="*/ 15937 h 281"/>
              <a:gd name="T60" fmla="*/ 349041 w 761"/>
              <a:gd name="T61" fmla="*/ 8582 h 281"/>
              <a:gd name="T62" fmla="*/ 283155 w 761"/>
              <a:gd name="T63" fmla="*/ 0 h 281"/>
              <a:gd name="T64" fmla="*/ 233740 w 761"/>
              <a:gd name="T65" fmla="*/ 8582 h 281"/>
              <a:gd name="T66" fmla="*/ 178835 w 761"/>
              <a:gd name="T67" fmla="*/ 64974 h 28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761" h="281">
                <a:moveTo>
                  <a:pt x="716" y="25"/>
                </a:moveTo>
                <a:lnTo>
                  <a:pt x="298" y="7"/>
                </a:lnTo>
                <a:lnTo>
                  <a:pt x="201" y="3"/>
                </a:lnTo>
                <a:lnTo>
                  <a:pt x="140" y="10"/>
                </a:lnTo>
                <a:lnTo>
                  <a:pt x="72" y="29"/>
                </a:lnTo>
                <a:lnTo>
                  <a:pt x="105" y="21"/>
                </a:lnTo>
                <a:lnTo>
                  <a:pt x="48" y="41"/>
                </a:lnTo>
                <a:lnTo>
                  <a:pt x="9" y="73"/>
                </a:lnTo>
                <a:lnTo>
                  <a:pt x="0" y="92"/>
                </a:lnTo>
                <a:lnTo>
                  <a:pt x="7" y="119"/>
                </a:lnTo>
                <a:lnTo>
                  <a:pt x="48" y="173"/>
                </a:lnTo>
                <a:lnTo>
                  <a:pt x="28" y="149"/>
                </a:lnTo>
                <a:lnTo>
                  <a:pt x="76" y="209"/>
                </a:lnTo>
                <a:lnTo>
                  <a:pt x="132" y="237"/>
                </a:lnTo>
                <a:lnTo>
                  <a:pt x="208" y="253"/>
                </a:lnTo>
                <a:lnTo>
                  <a:pt x="276" y="269"/>
                </a:lnTo>
                <a:lnTo>
                  <a:pt x="384" y="277"/>
                </a:lnTo>
                <a:lnTo>
                  <a:pt x="499" y="281"/>
                </a:lnTo>
                <a:lnTo>
                  <a:pt x="551" y="279"/>
                </a:lnTo>
                <a:lnTo>
                  <a:pt x="645" y="265"/>
                </a:lnTo>
                <a:lnTo>
                  <a:pt x="724" y="243"/>
                </a:lnTo>
                <a:lnTo>
                  <a:pt x="744" y="205"/>
                </a:lnTo>
                <a:lnTo>
                  <a:pt x="752" y="161"/>
                </a:lnTo>
                <a:lnTo>
                  <a:pt x="761" y="158"/>
                </a:lnTo>
                <a:lnTo>
                  <a:pt x="748" y="133"/>
                </a:lnTo>
                <a:lnTo>
                  <a:pt x="706" y="84"/>
                </a:lnTo>
                <a:lnTo>
                  <a:pt x="664" y="61"/>
                </a:lnTo>
                <a:lnTo>
                  <a:pt x="593" y="36"/>
                </a:lnTo>
                <a:lnTo>
                  <a:pt x="537" y="25"/>
                </a:lnTo>
                <a:lnTo>
                  <a:pt x="491" y="13"/>
                </a:lnTo>
                <a:lnTo>
                  <a:pt x="445" y="7"/>
                </a:lnTo>
                <a:lnTo>
                  <a:pt x="361" y="0"/>
                </a:lnTo>
                <a:lnTo>
                  <a:pt x="298" y="7"/>
                </a:lnTo>
                <a:lnTo>
                  <a:pt x="228" y="53"/>
                </a:lnTo>
              </a:path>
            </a:pathLst>
          </a:custGeom>
          <a:noFill/>
          <a:ln w="57150" cmpd="sng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7" name="Freeform 5"/>
          <p:cNvSpPr>
            <a:spLocks/>
          </p:cNvSpPr>
          <p:nvPr/>
        </p:nvSpPr>
        <p:spPr bwMode="auto">
          <a:xfrm rot="10709870" flipV="1">
            <a:off x="331788" y="4225925"/>
            <a:ext cx="2143125" cy="387350"/>
          </a:xfrm>
          <a:custGeom>
            <a:avLst/>
            <a:gdLst>
              <a:gd name="T0" fmla="*/ 1284619 w 2731"/>
              <a:gd name="T1" fmla="*/ 0 h 548"/>
              <a:gd name="T2" fmla="*/ 1757818 w 2731"/>
              <a:gd name="T3" fmla="*/ 67857 h 548"/>
              <a:gd name="T4" fmla="*/ 1968128 w 2731"/>
              <a:gd name="T5" fmla="*/ 115922 h 548"/>
              <a:gd name="T6" fmla="*/ 2078776 w 2731"/>
              <a:gd name="T7" fmla="*/ 145610 h 548"/>
              <a:gd name="T8" fmla="*/ 2133708 w 2731"/>
              <a:gd name="T9" fmla="*/ 174590 h 548"/>
              <a:gd name="T10" fmla="*/ 2143125 w 2731"/>
              <a:gd name="T11" fmla="*/ 208519 h 548"/>
              <a:gd name="T12" fmla="*/ 2143125 w 2731"/>
              <a:gd name="T13" fmla="*/ 237499 h 548"/>
              <a:gd name="T14" fmla="*/ 2133708 w 2731"/>
              <a:gd name="T15" fmla="*/ 263652 h 548"/>
              <a:gd name="T16" fmla="*/ 2078776 w 2731"/>
              <a:gd name="T17" fmla="*/ 290513 h 548"/>
              <a:gd name="T18" fmla="*/ 1968128 w 2731"/>
              <a:gd name="T19" fmla="*/ 319493 h 548"/>
              <a:gd name="T20" fmla="*/ 1838646 w 2731"/>
              <a:gd name="T21" fmla="*/ 339285 h 548"/>
              <a:gd name="T22" fmla="*/ 1746047 w 2731"/>
              <a:gd name="T23" fmla="*/ 348474 h 548"/>
              <a:gd name="T24" fmla="*/ 1497284 w 2731"/>
              <a:gd name="T25" fmla="*/ 370386 h 548"/>
              <a:gd name="T26" fmla="*/ 1303453 w 2731"/>
              <a:gd name="T27" fmla="*/ 377454 h 548"/>
              <a:gd name="T28" fmla="*/ 1045274 w 2731"/>
              <a:gd name="T29" fmla="*/ 387350 h 548"/>
              <a:gd name="T30" fmla="*/ 851443 w 2731"/>
              <a:gd name="T31" fmla="*/ 385229 h 548"/>
              <a:gd name="T32" fmla="*/ 528130 w 2731"/>
              <a:gd name="T33" fmla="*/ 377454 h 548"/>
              <a:gd name="T34" fmla="*/ 320174 w 2731"/>
              <a:gd name="T35" fmla="*/ 378868 h 548"/>
              <a:gd name="T36" fmla="*/ 188338 w 2731"/>
              <a:gd name="T37" fmla="*/ 350594 h 548"/>
              <a:gd name="T38" fmla="*/ 48654 w 2731"/>
              <a:gd name="T39" fmla="*/ 280617 h 548"/>
              <a:gd name="T40" fmla="*/ 0 w 2731"/>
              <a:gd name="T41" fmla="*/ 226190 h 548"/>
              <a:gd name="T42" fmla="*/ 31390 w 2731"/>
              <a:gd name="T43" fmla="*/ 158333 h 548"/>
              <a:gd name="T44" fmla="*/ 87891 w 2731"/>
              <a:gd name="T45" fmla="*/ 113095 h 548"/>
              <a:gd name="T46" fmla="*/ 194616 w 2731"/>
              <a:gd name="T47" fmla="*/ 73512 h 548"/>
              <a:gd name="T48" fmla="*/ 345286 w 2731"/>
              <a:gd name="T49" fmla="*/ 50893 h 548"/>
              <a:gd name="T50" fmla="*/ 571291 w 2731"/>
              <a:gd name="T51" fmla="*/ 28274 h 548"/>
              <a:gd name="T52" fmla="*/ 749427 w 2731"/>
              <a:gd name="T53" fmla="*/ 28981 h 548"/>
              <a:gd name="T54" fmla="*/ 998974 w 2731"/>
              <a:gd name="T55" fmla="*/ 24033 h 548"/>
              <a:gd name="T56" fmla="*/ 1155922 w 2731"/>
              <a:gd name="T57" fmla="*/ 28981 h 548"/>
              <a:gd name="T58" fmla="*/ 1303453 w 2731"/>
              <a:gd name="T59" fmla="*/ 28981 h 548"/>
              <a:gd name="T60" fmla="*/ 1423518 w 2731"/>
              <a:gd name="T61" fmla="*/ 38876 h 548"/>
              <a:gd name="T62" fmla="*/ 1635398 w 2731"/>
              <a:gd name="T63" fmla="*/ 57961 h 548"/>
              <a:gd name="T64" fmla="*/ 1701316 w 2731"/>
              <a:gd name="T65" fmla="*/ 96131 h 548"/>
              <a:gd name="T66" fmla="*/ 1663649 w 2731"/>
              <a:gd name="T67" fmla="*/ 141369 h 548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731" h="548">
                <a:moveTo>
                  <a:pt x="1637" y="0"/>
                </a:moveTo>
                <a:lnTo>
                  <a:pt x="2240" y="96"/>
                </a:lnTo>
                <a:lnTo>
                  <a:pt x="2508" y="164"/>
                </a:lnTo>
                <a:lnTo>
                  <a:pt x="2649" y="206"/>
                </a:lnTo>
                <a:lnTo>
                  <a:pt x="2719" y="247"/>
                </a:lnTo>
                <a:lnTo>
                  <a:pt x="2731" y="295"/>
                </a:lnTo>
                <a:lnTo>
                  <a:pt x="2731" y="336"/>
                </a:lnTo>
                <a:lnTo>
                  <a:pt x="2719" y="373"/>
                </a:lnTo>
                <a:lnTo>
                  <a:pt x="2649" y="411"/>
                </a:lnTo>
                <a:lnTo>
                  <a:pt x="2508" y="452"/>
                </a:lnTo>
                <a:lnTo>
                  <a:pt x="2343" y="480"/>
                </a:lnTo>
                <a:lnTo>
                  <a:pt x="2225" y="493"/>
                </a:lnTo>
                <a:lnTo>
                  <a:pt x="1908" y="524"/>
                </a:lnTo>
                <a:lnTo>
                  <a:pt x="1661" y="534"/>
                </a:lnTo>
                <a:lnTo>
                  <a:pt x="1332" y="548"/>
                </a:lnTo>
                <a:lnTo>
                  <a:pt x="1085" y="545"/>
                </a:lnTo>
                <a:lnTo>
                  <a:pt x="673" y="534"/>
                </a:lnTo>
                <a:lnTo>
                  <a:pt x="408" y="536"/>
                </a:lnTo>
                <a:lnTo>
                  <a:pt x="240" y="496"/>
                </a:lnTo>
                <a:lnTo>
                  <a:pt x="62" y="397"/>
                </a:lnTo>
                <a:lnTo>
                  <a:pt x="0" y="320"/>
                </a:lnTo>
                <a:lnTo>
                  <a:pt x="40" y="224"/>
                </a:lnTo>
                <a:lnTo>
                  <a:pt x="112" y="160"/>
                </a:lnTo>
                <a:lnTo>
                  <a:pt x="248" y="104"/>
                </a:lnTo>
                <a:lnTo>
                  <a:pt x="440" y="72"/>
                </a:lnTo>
                <a:lnTo>
                  <a:pt x="728" y="40"/>
                </a:lnTo>
                <a:lnTo>
                  <a:pt x="955" y="41"/>
                </a:lnTo>
                <a:lnTo>
                  <a:pt x="1273" y="34"/>
                </a:lnTo>
                <a:lnTo>
                  <a:pt x="1473" y="41"/>
                </a:lnTo>
                <a:lnTo>
                  <a:pt x="1661" y="41"/>
                </a:lnTo>
                <a:lnTo>
                  <a:pt x="1814" y="55"/>
                </a:lnTo>
                <a:lnTo>
                  <a:pt x="2084" y="82"/>
                </a:lnTo>
                <a:lnTo>
                  <a:pt x="2168" y="136"/>
                </a:lnTo>
                <a:lnTo>
                  <a:pt x="2120" y="200"/>
                </a:lnTo>
              </a:path>
            </a:pathLst>
          </a:custGeom>
          <a:noFill/>
          <a:ln w="57150" cmpd="sng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8" name="Line 6"/>
          <p:cNvSpPr>
            <a:spLocks noChangeShapeType="1"/>
          </p:cNvSpPr>
          <p:nvPr/>
        </p:nvSpPr>
        <p:spPr bwMode="auto">
          <a:xfrm flipV="1">
            <a:off x="2457450" y="3987800"/>
            <a:ext cx="1238250" cy="447675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9" name="Line 7"/>
          <p:cNvSpPr>
            <a:spLocks noChangeShapeType="1"/>
          </p:cNvSpPr>
          <p:nvPr/>
        </p:nvSpPr>
        <p:spPr bwMode="auto">
          <a:xfrm>
            <a:off x="723900" y="2444750"/>
            <a:ext cx="3514725" cy="771525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0" name="Freeform 8"/>
          <p:cNvSpPr>
            <a:spLocks/>
          </p:cNvSpPr>
          <p:nvPr/>
        </p:nvSpPr>
        <p:spPr bwMode="auto">
          <a:xfrm rot="10709870" flipV="1">
            <a:off x="5329238" y="2811463"/>
            <a:ext cx="1192212" cy="325437"/>
          </a:xfrm>
          <a:custGeom>
            <a:avLst/>
            <a:gdLst>
              <a:gd name="T0" fmla="*/ 714629 w 2731"/>
              <a:gd name="T1" fmla="*/ 0 h 548"/>
              <a:gd name="T2" fmla="*/ 977867 w 2731"/>
              <a:gd name="T3" fmla="*/ 57011 h 548"/>
              <a:gd name="T4" fmla="*/ 1094862 w 2731"/>
              <a:gd name="T5" fmla="*/ 97394 h 548"/>
              <a:gd name="T6" fmla="*/ 1156415 w 2731"/>
              <a:gd name="T7" fmla="*/ 122336 h 548"/>
              <a:gd name="T8" fmla="*/ 1186973 w 2731"/>
              <a:gd name="T9" fmla="*/ 146684 h 548"/>
              <a:gd name="T10" fmla="*/ 1192212 w 2731"/>
              <a:gd name="T11" fmla="*/ 175190 h 548"/>
              <a:gd name="T12" fmla="*/ 1192212 w 2731"/>
              <a:gd name="T13" fmla="*/ 199538 h 548"/>
              <a:gd name="T14" fmla="*/ 1186973 w 2731"/>
              <a:gd name="T15" fmla="*/ 221511 h 548"/>
              <a:gd name="T16" fmla="*/ 1156415 w 2731"/>
              <a:gd name="T17" fmla="*/ 244078 h 548"/>
              <a:gd name="T18" fmla="*/ 1094862 w 2731"/>
              <a:gd name="T19" fmla="*/ 268426 h 548"/>
              <a:gd name="T20" fmla="*/ 1022831 w 2731"/>
              <a:gd name="T21" fmla="*/ 285054 h 548"/>
              <a:gd name="T22" fmla="*/ 971319 w 2731"/>
              <a:gd name="T23" fmla="*/ 292775 h 548"/>
              <a:gd name="T24" fmla="*/ 832933 w 2731"/>
              <a:gd name="T25" fmla="*/ 311184 h 548"/>
              <a:gd name="T26" fmla="*/ 725106 w 2731"/>
              <a:gd name="T27" fmla="*/ 317123 h 548"/>
              <a:gd name="T28" fmla="*/ 581482 w 2731"/>
              <a:gd name="T29" fmla="*/ 325437 h 548"/>
              <a:gd name="T30" fmla="*/ 473654 w 2731"/>
              <a:gd name="T31" fmla="*/ 323655 h 548"/>
              <a:gd name="T32" fmla="*/ 293797 w 2731"/>
              <a:gd name="T33" fmla="*/ 317123 h 548"/>
              <a:gd name="T34" fmla="*/ 178111 w 2731"/>
              <a:gd name="T35" fmla="*/ 318311 h 548"/>
              <a:gd name="T36" fmla="*/ 104771 w 2731"/>
              <a:gd name="T37" fmla="*/ 294556 h 548"/>
              <a:gd name="T38" fmla="*/ 27066 w 2731"/>
              <a:gd name="T39" fmla="*/ 235764 h 548"/>
              <a:gd name="T40" fmla="*/ 0 w 2731"/>
              <a:gd name="T41" fmla="*/ 190036 h 548"/>
              <a:gd name="T42" fmla="*/ 17462 w 2731"/>
              <a:gd name="T43" fmla="*/ 133025 h 548"/>
              <a:gd name="T44" fmla="*/ 48893 w 2731"/>
              <a:gd name="T45" fmla="*/ 95018 h 548"/>
              <a:gd name="T46" fmla="*/ 108264 w 2731"/>
              <a:gd name="T47" fmla="*/ 61762 h 548"/>
              <a:gd name="T48" fmla="*/ 192081 w 2731"/>
              <a:gd name="T49" fmla="*/ 42758 h 548"/>
              <a:gd name="T50" fmla="*/ 317807 w 2731"/>
              <a:gd name="T51" fmla="*/ 23755 h 548"/>
              <a:gd name="T52" fmla="*/ 416903 w 2731"/>
              <a:gd name="T53" fmla="*/ 24348 h 548"/>
              <a:gd name="T54" fmla="*/ 555725 w 2731"/>
              <a:gd name="T55" fmla="*/ 20191 h 548"/>
              <a:gd name="T56" fmla="*/ 643035 w 2731"/>
              <a:gd name="T57" fmla="*/ 24348 h 548"/>
              <a:gd name="T58" fmla="*/ 725106 w 2731"/>
              <a:gd name="T59" fmla="*/ 24348 h 548"/>
              <a:gd name="T60" fmla="*/ 791898 w 2731"/>
              <a:gd name="T61" fmla="*/ 32662 h 548"/>
              <a:gd name="T62" fmla="*/ 909766 w 2731"/>
              <a:gd name="T63" fmla="*/ 48697 h 548"/>
              <a:gd name="T64" fmla="*/ 946436 w 2731"/>
              <a:gd name="T65" fmla="*/ 80765 h 548"/>
              <a:gd name="T66" fmla="*/ 925481 w 2731"/>
              <a:gd name="T67" fmla="*/ 118773 h 548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731" h="548">
                <a:moveTo>
                  <a:pt x="1637" y="0"/>
                </a:moveTo>
                <a:lnTo>
                  <a:pt x="2240" y="96"/>
                </a:lnTo>
                <a:lnTo>
                  <a:pt x="2508" y="164"/>
                </a:lnTo>
                <a:lnTo>
                  <a:pt x="2649" y="206"/>
                </a:lnTo>
                <a:lnTo>
                  <a:pt x="2719" y="247"/>
                </a:lnTo>
                <a:lnTo>
                  <a:pt x="2731" y="295"/>
                </a:lnTo>
                <a:lnTo>
                  <a:pt x="2731" y="336"/>
                </a:lnTo>
                <a:lnTo>
                  <a:pt x="2719" y="373"/>
                </a:lnTo>
                <a:lnTo>
                  <a:pt x="2649" y="411"/>
                </a:lnTo>
                <a:lnTo>
                  <a:pt x="2508" y="452"/>
                </a:lnTo>
                <a:lnTo>
                  <a:pt x="2343" y="480"/>
                </a:lnTo>
                <a:lnTo>
                  <a:pt x="2225" y="493"/>
                </a:lnTo>
                <a:lnTo>
                  <a:pt x="1908" y="524"/>
                </a:lnTo>
                <a:lnTo>
                  <a:pt x="1661" y="534"/>
                </a:lnTo>
                <a:lnTo>
                  <a:pt x="1332" y="548"/>
                </a:lnTo>
                <a:lnTo>
                  <a:pt x="1085" y="545"/>
                </a:lnTo>
                <a:lnTo>
                  <a:pt x="673" y="534"/>
                </a:lnTo>
                <a:lnTo>
                  <a:pt x="408" y="536"/>
                </a:lnTo>
                <a:lnTo>
                  <a:pt x="240" y="496"/>
                </a:lnTo>
                <a:lnTo>
                  <a:pt x="62" y="397"/>
                </a:lnTo>
                <a:lnTo>
                  <a:pt x="0" y="320"/>
                </a:lnTo>
                <a:lnTo>
                  <a:pt x="40" y="224"/>
                </a:lnTo>
                <a:lnTo>
                  <a:pt x="112" y="160"/>
                </a:lnTo>
                <a:lnTo>
                  <a:pt x="248" y="104"/>
                </a:lnTo>
                <a:lnTo>
                  <a:pt x="440" y="72"/>
                </a:lnTo>
                <a:lnTo>
                  <a:pt x="728" y="40"/>
                </a:lnTo>
                <a:lnTo>
                  <a:pt x="955" y="41"/>
                </a:lnTo>
                <a:lnTo>
                  <a:pt x="1273" y="34"/>
                </a:lnTo>
                <a:lnTo>
                  <a:pt x="1473" y="41"/>
                </a:lnTo>
                <a:lnTo>
                  <a:pt x="1661" y="41"/>
                </a:lnTo>
                <a:lnTo>
                  <a:pt x="1814" y="55"/>
                </a:lnTo>
                <a:lnTo>
                  <a:pt x="2084" y="82"/>
                </a:lnTo>
                <a:lnTo>
                  <a:pt x="2168" y="136"/>
                </a:lnTo>
                <a:lnTo>
                  <a:pt x="2120" y="200"/>
                </a:lnTo>
              </a:path>
            </a:pathLst>
          </a:custGeom>
          <a:noFill/>
          <a:ln w="57150" cmpd="sng">
            <a:solidFill>
              <a:srgbClr val="CCFF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1" name="Freeform 9"/>
          <p:cNvSpPr>
            <a:spLocks/>
          </p:cNvSpPr>
          <p:nvPr/>
        </p:nvSpPr>
        <p:spPr bwMode="auto">
          <a:xfrm rot="-62662">
            <a:off x="4230688" y="3106738"/>
            <a:ext cx="1919287" cy="344487"/>
          </a:xfrm>
          <a:custGeom>
            <a:avLst/>
            <a:gdLst>
              <a:gd name="T0" fmla="*/ 1805794 w 761"/>
              <a:gd name="T1" fmla="*/ 30648 h 281"/>
              <a:gd name="T2" fmla="*/ 751574 w 761"/>
              <a:gd name="T3" fmla="*/ 8582 h 281"/>
              <a:gd name="T4" fmla="*/ 506934 w 761"/>
              <a:gd name="T5" fmla="*/ 3678 h 281"/>
              <a:gd name="T6" fmla="*/ 353088 w 761"/>
              <a:gd name="T7" fmla="*/ 12259 h 281"/>
              <a:gd name="T8" fmla="*/ 181588 w 761"/>
              <a:gd name="T9" fmla="*/ 35552 h 281"/>
              <a:gd name="T10" fmla="*/ 264816 w 761"/>
              <a:gd name="T11" fmla="*/ 25745 h 281"/>
              <a:gd name="T12" fmla="*/ 121059 w 761"/>
              <a:gd name="T13" fmla="*/ 50263 h 281"/>
              <a:gd name="T14" fmla="*/ 22699 w 761"/>
              <a:gd name="T15" fmla="*/ 89493 h 281"/>
              <a:gd name="T16" fmla="*/ 0 w 761"/>
              <a:gd name="T17" fmla="*/ 112786 h 281"/>
              <a:gd name="T18" fmla="*/ 17654 w 761"/>
              <a:gd name="T19" fmla="*/ 145886 h 281"/>
              <a:gd name="T20" fmla="*/ 121059 w 761"/>
              <a:gd name="T21" fmla="*/ 212086 h 281"/>
              <a:gd name="T22" fmla="*/ 70618 w 761"/>
              <a:gd name="T23" fmla="*/ 182664 h 281"/>
              <a:gd name="T24" fmla="*/ 191676 w 761"/>
              <a:gd name="T25" fmla="*/ 256220 h 281"/>
              <a:gd name="T26" fmla="*/ 332912 w 761"/>
              <a:gd name="T27" fmla="*/ 290546 h 281"/>
              <a:gd name="T28" fmla="*/ 524588 w 761"/>
              <a:gd name="T29" fmla="*/ 310161 h 281"/>
              <a:gd name="T30" fmla="*/ 696088 w 761"/>
              <a:gd name="T31" fmla="*/ 329776 h 281"/>
              <a:gd name="T32" fmla="*/ 968471 w 761"/>
              <a:gd name="T33" fmla="*/ 339583 h 281"/>
              <a:gd name="T34" fmla="*/ 1258508 w 761"/>
              <a:gd name="T35" fmla="*/ 344487 h 281"/>
              <a:gd name="T36" fmla="*/ 1389655 w 761"/>
              <a:gd name="T37" fmla="*/ 342035 h 281"/>
              <a:gd name="T38" fmla="*/ 1626728 w 761"/>
              <a:gd name="T39" fmla="*/ 324872 h 281"/>
              <a:gd name="T40" fmla="*/ 1825971 w 761"/>
              <a:gd name="T41" fmla="*/ 297902 h 281"/>
              <a:gd name="T42" fmla="*/ 1876412 w 761"/>
              <a:gd name="T43" fmla="*/ 251316 h 281"/>
              <a:gd name="T44" fmla="*/ 1896588 w 761"/>
              <a:gd name="T45" fmla="*/ 197375 h 281"/>
              <a:gd name="T46" fmla="*/ 1919287 w 761"/>
              <a:gd name="T47" fmla="*/ 193697 h 281"/>
              <a:gd name="T48" fmla="*/ 1886500 w 761"/>
              <a:gd name="T49" fmla="*/ 163049 h 281"/>
              <a:gd name="T50" fmla="*/ 1780574 w 761"/>
              <a:gd name="T51" fmla="*/ 102978 h 281"/>
              <a:gd name="T52" fmla="*/ 1674647 w 761"/>
              <a:gd name="T53" fmla="*/ 74782 h 281"/>
              <a:gd name="T54" fmla="*/ 1495581 w 761"/>
              <a:gd name="T55" fmla="*/ 44134 h 281"/>
              <a:gd name="T56" fmla="*/ 1354346 w 761"/>
              <a:gd name="T57" fmla="*/ 30648 h 281"/>
              <a:gd name="T58" fmla="*/ 1238331 w 761"/>
              <a:gd name="T59" fmla="*/ 15937 h 281"/>
              <a:gd name="T60" fmla="*/ 1122316 w 761"/>
              <a:gd name="T61" fmla="*/ 8582 h 281"/>
              <a:gd name="T62" fmla="*/ 910463 w 761"/>
              <a:gd name="T63" fmla="*/ 0 h 281"/>
              <a:gd name="T64" fmla="*/ 751574 w 761"/>
              <a:gd name="T65" fmla="*/ 8582 h 281"/>
              <a:gd name="T66" fmla="*/ 575029 w 761"/>
              <a:gd name="T67" fmla="*/ 64974 h 28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761" h="281">
                <a:moveTo>
                  <a:pt x="716" y="25"/>
                </a:moveTo>
                <a:lnTo>
                  <a:pt x="298" y="7"/>
                </a:lnTo>
                <a:lnTo>
                  <a:pt x="201" y="3"/>
                </a:lnTo>
                <a:lnTo>
                  <a:pt x="140" y="10"/>
                </a:lnTo>
                <a:lnTo>
                  <a:pt x="72" y="29"/>
                </a:lnTo>
                <a:lnTo>
                  <a:pt x="105" y="21"/>
                </a:lnTo>
                <a:lnTo>
                  <a:pt x="48" y="41"/>
                </a:lnTo>
                <a:lnTo>
                  <a:pt x="9" y="73"/>
                </a:lnTo>
                <a:lnTo>
                  <a:pt x="0" y="92"/>
                </a:lnTo>
                <a:lnTo>
                  <a:pt x="7" y="119"/>
                </a:lnTo>
                <a:lnTo>
                  <a:pt x="48" y="173"/>
                </a:lnTo>
                <a:lnTo>
                  <a:pt x="28" y="149"/>
                </a:lnTo>
                <a:lnTo>
                  <a:pt x="76" y="209"/>
                </a:lnTo>
                <a:lnTo>
                  <a:pt x="132" y="237"/>
                </a:lnTo>
                <a:lnTo>
                  <a:pt x="208" y="253"/>
                </a:lnTo>
                <a:lnTo>
                  <a:pt x="276" y="269"/>
                </a:lnTo>
                <a:lnTo>
                  <a:pt x="384" y="277"/>
                </a:lnTo>
                <a:lnTo>
                  <a:pt x="499" y="281"/>
                </a:lnTo>
                <a:lnTo>
                  <a:pt x="551" y="279"/>
                </a:lnTo>
                <a:lnTo>
                  <a:pt x="645" y="265"/>
                </a:lnTo>
                <a:lnTo>
                  <a:pt x="724" y="243"/>
                </a:lnTo>
                <a:lnTo>
                  <a:pt x="744" y="205"/>
                </a:lnTo>
                <a:lnTo>
                  <a:pt x="752" y="161"/>
                </a:lnTo>
                <a:lnTo>
                  <a:pt x="761" y="158"/>
                </a:lnTo>
                <a:lnTo>
                  <a:pt x="748" y="133"/>
                </a:lnTo>
                <a:lnTo>
                  <a:pt x="706" y="84"/>
                </a:lnTo>
                <a:lnTo>
                  <a:pt x="664" y="61"/>
                </a:lnTo>
                <a:lnTo>
                  <a:pt x="593" y="36"/>
                </a:lnTo>
                <a:lnTo>
                  <a:pt x="537" y="25"/>
                </a:lnTo>
                <a:lnTo>
                  <a:pt x="491" y="13"/>
                </a:lnTo>
                <a:lnTo>
                  <a:pt x="445" y="7"/>
                </a:lnTo>
                <a:lnTo>
                  <a:pt x="361" y="0"/>
                </a:lnTo>
                <a:lnTo>
                  <a:pt x="298" y="7"/>
                </a:lnTo>
                <a:lnTo>
                  <a:pt x="228" y="53"/>
                </a:lnTo>
              </a:path>
            </a:pathLst>
          </a:custGeom>
          <a:noFill/>
          <a:ln w="57150" cmpd="sng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2" name="Rectangle 7"/>
          <p:cNvSpPr>
            <a:spLocks noChangeArrowheads="1"/>
          </p:cNvSpPr>
          <p:nvPr/>
        </p:nvSpPr>
        <p:spPr bwMode="auto">
          <a:xfrm>
            <a:off x="2729637" y="285750"/>
            <a:ext cx="368472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lang="en-US" b="1" dirty="0">
                <a:solidFill>
                  <a:srgbClr val="000000"/>
                </a:solidFill>
                <a:cs typeface="Arial" charset="0"/>
              </a:rPr>
              <a:t>Sensitivity Analysis for Example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292100" y="1066800"/>
            <a:ext cx="8534400" cy="548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9459" name="Object 3"/>
          <p:cNvGraphicFramePr>
            <a:graphicFrameLocks noChangeAspect="1"/>
          </p:cNvGraphicFramePr>
          <p:nvPr/>
        </p:nvGraphicFramePr>
        <p:xfrm>
          <a:off x="1528763" y="2151063"/>
          <a:ext cx="5468937" cy="423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1" name="Document" r:id="rId3" imgW="5468112" imgH="4232148" progId="Word.Document.8">
                  <p:embed/>
                </p:oleObj>
              </mc:Choice>
              <mc:Fallback>
                <p:oleObj name="Document" r:id="rId3" imgW="5468112" imgH="4232148" progId="Word.Documen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8763" y="2151063"/>
                        <a:ext cx="5468937" cy="423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609600" y="1196975"/>
            <a:ext cx="1368425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>
                <a:latin typeface="Times New Roman" pitchFamily="18" charset="0"/>
              </a:rPr>
              <a:t>Pick up Data from PLAS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2943741" y="1322388"/>
            <a:ext cx="181331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dirty="0">
                <a:latin typeface="Times New Roman" pitchFamily="18" charset="0"/>
              </a:rPr>
              <a:t>Import into Excel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5791200" y="1322388"/>
            <a:ext cx="21336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>
                <a:latin typeface="Times New Roman" pitchFamily="18" charset="0"/>
              </a:rPr>
              <a:t>Create 3D Bar Graph</a:t>
            </a:r>
          </a:p>
        </p:txBody>
      </p:sp>
      <p:sp>
        <p:nvSpPr>
          <p:cNvPr id="19463" name="Line 7"/>
          <p:cNvSpPr>
            <a:spLocks noChangeShapeType="1"/>
          </p:cNvSpPr>
          <p:nvPr/>
        </p:nvSpPr>
        <p:spPr bwMode="auto">
          <a:xfrm>
            <a:off x="4816475" y="1506538"/>
            <a:ext cx="885825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4" name="Line 8"/>
          <p:cNvSpPr>
            <a:spLocks noChangeShapeType="1"/>
          </p:cNvSpPr>
          <p:nvPr/>
        </p:nvSpPr>
        <p:spPr bwMode="auto">
          <a:xfrm>
            <a:off x="1978025" y="1506538"/>
            <a:ext cx="885825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6391275" y="1843088"/>
            <a:ext cx="236475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dirty="0">
                <a:latin typeface="Times New Roman" pitchFamily="18" charset="0"/>
              </a:rPr>
              <a:t>Import into PowerPoint</a:t>
            </a:r>
          </a:p>
        </p:txBody>
      </p:sp>
      <p:sp>
        <p:nvSpPr>
          <p:cNvPr id="19466" name="Line 10"/>
          <p:cNvSpPr>
            <a:spLocks noChangeShapeType="1"/>
          </p:cNvSpPr>
          <p:nvPr/>
        </p:nvSpPr>
        <p:spPr bwMode="auto">
          <a:xfrm>
            <a:off x="5403850" y="2039938"/>
            <a:ext cx="885825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7" name="Rectangle 7"/>
          <p:cNvSpPr>
            <a:spLocks noChangeArrowheads="1"/>
          </p:cNvSpPr>
          <p:nvPr/>
        </p:nvSpPr>
        <p:spPr bwMode="auto">
          <a:xfrm>
            <a:off x="1513470" y="285750"/>
            <a:ext cx="611705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lang="en-US" b="1" dirty="0">
                <a:solidFill>
                  <a:srgbClr val="000000"/>
                </a:solidFill>
                <a:cs typeface="Arial" charset="0"/>
              </a:rPr>
              <a:t>Representation of Sensitivities in Excel and PowerPoint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2057400"/>
            <a:ext cx="8458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kern="0" dirty="0">
                <a:latin typeface="Aptos"/>
                <a:ea typeface="Times New Roman" panose="02020603050405020304" pitchFamily="18" charset="0"/>
              </a:rPr>
              <a:t>https://arquivo.pt/wayback/20230321162314/http</a:t>
            </a:r>
            <a:r>
              <a:rPr lang="en-US" sz="2400" kern="0" dirty="0" smtClean="0">
                <a:latin typeface="Aptos"/>
                <a:ea typeface="Times New Roman" panose="02020603050405020304" pitchFamily="18" charset="0"/>
              </a:rPr>
              <a:t>://</a:t>
            </a:r>
          </a:p>
          <a:p>
            <a:pPr algn="ctr"/>
            <a:r>
              <a:rPr lang="en-US" sz="2400" kern="0" dirty="0" smtClean="0">
                <a:latin typeface="Aptos"/>
                <a:ea typeface="Times New Roman" panose="02020603050405020304" pitchFamily="18" charset="0"/>
              </a:rPr>
              <a:t>enzymology.fc.ul.pt/software/</a:t>
            </a:r>
            <a:r>
              <a:rPr lang="en-US" sz="2400" kern="0" dirty="0" err="1" smtClean="0">
                <a:latin typeface="Aptos"/>
                <a:ea typeface="Times New Roman" panose="02020603050405020304" pitchFamily="18" charset="0"/>
              </a:rPr>
              <a:t>plas</a:t>
            </a:r>
            <a:r>
              <a:rPr lang="en-US" sz="2400" kern="0" dirty="0">
                <a:latin typeface="Aptos"/>
                <a:ea typeface="Times New Roman" panose="02020603050405020304" pitchFamily="18" charset="0"/>
              </a:rPr>
              <a:t>/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2658341" y="986135"/>
            <a:ext cx="4055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/>
              <a:t>Link to the Program</a:t>
            </a:r>
            <a:endParaRPr lang="en-US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71500" y="4267200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Note: PLAS does not on run on Macs. </a:t>
            </a:r>
          </a:p>
          <a:p>
            <a:pPr algn="ctr"/>
            <a:r>
              <a:rPr lang="en-US" sz="2400" dirty="0" smtClean="0"/>
              <a:t>Mac users will need to install an emulator.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464863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7"/>
          <p:cNvSpPr>
            <a:spLocks noChangeArrowheads="1"/>
          </p:cNvSpPr>
          <p:nvPr/>
        </p:nvSpPr>
        <p:spPr bwMode="auto">
          <a:xfrm>
            <a:off x="3379366" y="285750"/>
            <a:ext cx="238526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lang="en-US" b="1" dirty="0">
                <a:solidFill>
                  <a:srgbClr val="000000"/>
                </a:solidFill>
                <a:cs typeface="Arial" charset="0"/>
              </a:rPr>
              <a:t>Dynamics:</a:t>
            </a:r>
          </a:p>
          <a:p>
            <a:pPr algn="ctr" eaLnBrk="0" hangingPunct="0"/>
            <a:r>
              <a:rPr lang="en-US" b="1" dirty="0">
                <a:solidFill>
                  <a:srgbClr val="000000"/>
                </a:solidFill>
                <a:cs typeface="Arial" charset="0"/>
              </a:rPr>
              <a:t>Blue Sky Catastrophe</a:t>
            </a:r>
          </a:p>
          <a:p>
            <a:pPr algn="ctr" eaLnBrk="0" hangingPunct="0"/>
            <a:r>
              <a:rPr lang="en-US" b="1" dirty="0">
                <a:solidFill>
                  <a:srgbClr val="000000"/>
                </a:solidFill>
                <a:cs typeface="Arial" charset="0"/>
              </a:rPr>
              <a:t>(see Chapter 2)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642E7EC7-BDD5-4595-B1B2-B680C78E29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41" b="5482"/>
          <a:stretch>
            <a:fillRect/>
          </a:stretch>
        </p:blipFill>
        <p:spPr bwMode="auto">
          <a:xfrm>
            <a:off x="578179" y="1295400"/>
            <a:ext cx="7803821" cy="516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2F6473F-624D-4ED4-AEF5-1764605753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1868448"/>
            <a:ext cx="7665302" cy="3796605"/>
          </a:xfrm>
          <a:prstGeom prst="rect">
            <a:avLst/>
          </a:prstGeom>
        </p:spPr>
      </p:pic>
      <p:sp>
        <p:nvSpPr>
          <p:cNvPr id="12" name="Line 7">
            <a:extLst>
              <a:ext uri="{FF2B5EF4-FFF2-40B4-BE49-F238E27FC236}">
                <a16:creationId xmlns:a16="http://schemas.microsoft.com/office/drawing/2014/main" id="{FCDF1033-B888-4813-9D93-ADF74B24D02C}"/>
              </a:ext>
            </a:extLst>
          </p:cNvPr>
          <p:cNvSpPr>
            <a:spLocks noChangeShapeType="1"/>
          </p:cNvSpPr>
          <p:nvPr/>
        </p:nvSpPr>
        <p:spPr bwMode="auto">
          <a:xfrm>
            <a:off x="4191001" y="2628929"/>
            <a:ext cx="1219200" cy="571471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754C19-624E-4B70-A5EB-963D4115C1AF}"/>
              </a:ext>
            </a:extLst>
          </p:cNvPr>
          <p:cNvSpPr txBox="1"/>
          <p:nvPr/>
        </p:nvSpPr>
        <p:spPr>
          <a:xfrm>
            <a:off x="4191001" y="3225636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Brackets for special functions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69C5E3F-2018-4AF0-9784-39B3511C210A}"/>
              </a:ext>
            </a:extLst>
          </p:cNvPr>
          <p:cNvSpPr txBox="1"/>
          <p:nvPr/>
        </p:nvSpPr>
        <p:spPr>
          <a:xfrm>
            <a:off x="3378982" y="4162003"/>
            <a:ext cx="3459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 defined as explicit variable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18E84F9-86DA-4834-8A27-4BABEF6F4F0E}"/>
              </a:ext>
            </a:extLst>
          </p:cNvPr>
          <p:cNvSpPr txBox="1"/>
          <p:nvPr/>
        </p:nvSpPr>
        <p:spPr>
          <a:xfrm>
            <a:off x="3014132" y="2298842"/>
            <a:ext cx="1066801" cy="3231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sin[</a:t>
            </a:r>
            <a:r>
              <a:rPr lang="en-US" sz="1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tt</a:t>
            </a: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</a:p>
        </p:txBody>
      </p:sp>
      <p:sp>
        <p:nvSpPr>
          <p:cNvPr id="16" name="Line 6">
            <a:extLst>
              <a:ext uri="{FF2B5EF4-FFF2-40B4-BE49-F238E27FC236}">
                <a16:creationId xmlns:a16="http://schemas.microsoft.com/office/drawing/2014/main" id="{20042EC2-9D86-4C15-8CF2-E2D8168E0B79}"/>
              </a:ext>
            </a:extLst>
          </p:cNvPr>
          <p:cNvSpPr>
            <a:spLocks noChangeShapeType="1"/>
          </p:cNvSpPr>
          <p:nvPr/>
        </p:nvSpPr>
        <p:spPr bwMode="auto">
          <a:xfrm>
            <a:off x="2138096" y="3947080"/>
            <a:ext cx="1224335" cy="369332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Freeform 9">
            <a:extLst>
              <a:ext uri="{FF2B5EF4-FFF2-40B4-BE49-F238E27FC236}">
                <a16:creationId xmlns:a16="http://schemas.microsoft.com/office/drawing/2014/main" id="{B52B7B49-C8A4-444C-A5BE-EAE9EEC53238}"/>
              </a:ext>
            </a:extLst>
          </p:cNvPr>
          <p:cNvSpPr>
            <a:spLocks/>
          </p:cNvSpPr>
          <p:nvPr/>
        </p:nvSpPr>
        <p:spPr bwMode="auto">
          <a:xfrm rot="-62662">
            <a:off x="2524533" y="2180258"/>
            <a:ext cx="1919287" cy="507460"/>
          </a:xfrm>
          <a:custGeom>
            <a:avLst/>
            <a:gdLst>
              <a:gd name="T0" fmla="*/ 1805794 w 761"/>
              <a:gd name="T1" fmla="*/ 30648 h 281"/>
              <a:gd name="T2" fmla="*/ 751574 w 761"/>
              <a:gd name="T3" fmla="*/ 8582 h 281"/>
              <a:gd name="T4" fmla="*/ 506934 w 761"/>
              <a:gd name="T5" fmla="*/ 3678 h 281"/>
              <a:gd name="T6" fmla="*/ 353088 w 761"/>
              <a:gd name="T7" fmla="*/ 12259 h 281"/>
              <a:gd name="T8" fmla="*/ 181588 w 761"/>
              <a:gd name="T9" fmla="*/ 35552 h 281"/>
              <a:gd name="T10" fmla="*/ 264816 w 761"/>
              <a:gd name="T11" fmla="*/ 25745 h 281"/>
              <a:gd name="T12" fmla="*/ 121059 w 761"/>
              <a:gd name="T13" fmla="*/ 50263 h 281"/>
              <a:gd name="T14" fmla="*/ 22699 w 761"/>
              <a:gd name="T15" fmla="*/ 89493 h 281"/>
              <a:gd name="T16" fmla="*/ 0 w 761"/>
              <a:gd name="T17" fmla="*/ 112786 h 281"/>
              <a:gd name="T18" fmla="*/ 17654 w 761"/>
              <a:gd name="T19" fmla="*/ 145886 h 281"/>
              <a:gd name="T20" fmla="*/ 121059 w 761"/>
              <a:gd name="T21" fmla="*/ 212086 h 281"/>
              <a:gd name="T22" fmla="*/ 70618 w 761"/>
              <a:gd name="T23" fmla="*/ 182664 h 281"/>
              <a:gd name="T24" fmla="*/ 191676 w 761"/>
              <a:gd name="T25" fmla="*/ 256220 h 281"/>
              <a:gd name="T26" fmla="*/ 332912 w 761"/>
              <a:gd name="T27" fmla="*/ 290546 h 281"/>
              <a:gd name="T28" fmla="*/ 524588 w 761"/>
              <a:gd name="T29" fmla="*/ 310161 h 281"/>
              <a:gd name="T30" fmla="*/ 696088 w 761"/>
              <a:gd name="T31" fmla="*/ 329776 h 281"/>
              <a:gd name="T32" fmla="*/ 968471 w 761"/>
              <a:gd name="T33" fmla="*/ 339583 h 281"/>
              <a:gd name="T34" fmla="*/ 1258508 w 761"/>
              <a:gd name="T35" fmla="*/ 344487 h 281"/>
              <a:gd name="T36" fmla="*/ 1389655 w 761"/>
              <a:gd name="T37" fmla="*/ 342035 h 281"/>
              <a:gd name="T38" fmla="*/ 1626728 w 761"/>
              <a:gd name="T39" fmla="*/ 324872 h 281"/>
              <a:gd name="T40" fmla="*/ 1825971 w 761"/>
              <a:gd name="T41" fmla="*/ 297902 h 281"/>
              <a:gd name="T42" fmla="*/ 1876412 w 761"/>
              <a:gd name="T43" fmla="*/ 251316 h 281"/>
              <a:gd name="T44" fmla="*/ 1896588 w 761"/>
              <a:gd name="T45" fmla="*/ 197375 h 281"/>
              <a:gd name="T46" fmla="*/ 1919287 w 761"/>
              <a:gd name="T47" fmla="*/ 193697 h 281"/>
              <a:gd name="T48" fmla="*/ 1886500 w 761"/>
              <a:gd name="T49" fmla="*/ 163049 h 281"/>
              <a:gd name="T50" fmla="*/ 1780574 w 761"/>
              <a:gd name="T51" fmla="*/ 102978 h 281"/>
              <a:gd name="T52" fmla="*/ 1674647 w 761"/>
              <a:gd name="T53" fmla="*/ 74782 h 281"/>
              <a:gd name="T54" fmla="*/ 1495581 w 761"/>
              <a:gd name="T55" fmla="*/ 44134 h 281"/>
              <a:gd name="T56" fmla="*/ 1354346 w 761"/>
              <a:gd name="T57" fmla="*/ 30648 h 281"/>
              <a:gd name="T58" fmla="*/ 1238331 w 761"/>
              <a:gd name="T59" fmla="*/ 15937 h 281"/>
              <a:gd name="T60" fmla="*/ 1122316 w 761"/>
              <a:gd name="T61" fmla="*/ 8582 h 281"/>
              <a:gd name="T62" fmla="*/ 910463 w 761"/>
              <a:gd name="T63" fmla="*/ 0 h 281"/>
              <a:gd name="T64" fmla="*/ 751574 w 761"/>
              <a:gd name="T65" fmla="*/ 8582 h 281"/>
              <a:gd name="T66" fmla="*/ 575029 w 761"/>
              <a:gd name="T67" fmla="*/ 64974 h 28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761" h="281">
                <a:moveTo>
                  <a:pt x="716" y="25"/>
                </a:moveTo>
                <a:lnTo>
                  <a:pt x="298" y="7"/>
                </a:lnTo>
                <a:lnTo>
                  <a:pt x="201" y="3"/>
                </a:lnTo>
                <a:lnTo>
                  <a:pt x="140" y="10"/>
                </a:lnTo>
                <a:lnTo>
                  <a:pt x="72" y="29"/>
                </a:lnTo>
                <a:lnTo>
                  <a:pt x="105" y="21"/>
                </a:lnTo>
                <a:lnTo>
                  <a:pt x="48" y="41"/>
                </a:lnTo>
                <a:lnTo>
                  <a:pt x="9" y="73"/>
                </a:lnTo>
                <a:lnTo>
                  <a:pt x="0" y="92"/>
                </a:lnTo>
                <a:lnTo>
                  <a:pt x="7" y="119"/>
                </a:lnTo>
                <a:lnTo>
                  <a:pt x="48" y="173"/>
                </a:lnTo>
                <a:lnTo>
                  <a:pt x="28" y="149"/>
                </a:lnTo>
                <a:lnTo>
                  <a:pt x="76" y="209"/>
                </a:lnTo>
                <a:lnTo>
                  <a:pt x="132" y="237"/>
                </a:lnTo>
                <a:lnTo>
                  <a:pt x="208" y="253"/>
                </a:lnTo>
                <a:lnTo>
                  <a:pt x="276" y="269"/>
                </a:lnTo>
                <a:lnTo>
                  <a:pt x="384" y="277"/>
                </a:lnTo>
                <a:lnTo>
                  <a:pt x="499" y="281"/>
                </a:lnTo>
                <a:lnTo>
                  <a:pt x="551" y="279"/>
                </a:lnTo>
                <a:lnTo>
                  <a:pt x="645" y="265"/>
                </a:lnTo>
                <a:lnTo>
                  <a:pt x="724" y="243"/>
                </a:lnTo>
                <a:lnTo>
                  <a:pt x="744" y="205"/>
                </a:lnTo>
                <a:lnTo>
                  <a:pt x="752" y="161"/>
                </a:lnTo>
                <a:lnTo>
                  <a:pt x="761" y="158"/>
                </a:lnTo>
                <a:lnTo>
                  <a:pt x="748" y="133"/>
                </a:lnTo>
                <a:lnTo>
                  <a:pt x="706" y="84"/>
                </a:lnTo>
                <a:lnTo>
                  <a:pt x="664" y="61"/>
                </a:lnTo>
                <a:lnTo>
                  <a:pt x="593" y="36"/>
                </a:lnTo>
                <a:lnTo>
                  <a:pt x="537" y="25"/>
                </a:lnTo>
                <a:lnTo>
                  <a:pt x="491" y="13"/>
                </a:lnTo>
                <a:lnTo>
                  <a:pt x="445" y="7"/>
                </a:lnTo>
                <a:lnTo>
                  <a:pt x="361" y="0"/>
                </a:lnTo>
                <a:lnTo>
                  <a:pt x="298" y="7"/>
                </a:lnTo>
                <a:lnTo>
                  <a:pt x="228" y="53"/>
                </a:lnTo>
              </a:path>
            </a:pathLst>
          </a:custGeom>
          <a:noFill/>
          <a:ln w="57150" cmpd="sng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E5E5096-5649-483D-B97D-9D7CD1A31F9B}"/>
              </a:ext>
            </a:extLst>
          </p:cNvPr>
          <p:cNvGrpSpPr/>
          <p:nvPr/>
        </p:nvGrpSpPr>
        <p:grpSpPr>
          <a:xfrm>
            <a:off x="584202" y="3672093"/>
            <a:ext cx="1315148" cy="442707"/>
            <a:chOff x="584202" y="3240294"/>
            <a:chExt cx="1315148" cy="442707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D6C519F-AAAE-4899-B0D5-183557455175}"/>
                </a:ext>
              </a:extLst>
            </p:cNvPr>
            <p:cNvSpPr/>
            <p:nvPr/>
          </p:nvSpPr>
          <p:spPr>
            <a:xfrm>
              <a:off x="673721" y="3240294"/>
              <a:ext cx="1054101" cy="4427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B522556-3A71-4B31-9CCB-3C543C6C9B22}"/>
                </a:ext>
              </a:extLst>
            </p:cNvPr>
            <p:cNvSpPr txBox="1"/>
            <p:nvPr/>
          </p:nvSpPr>
          <p:spPr>
            <a:xfrm>
              <a:off x="584202" y="3244657"/>
              <a:ext cx="13151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tt</a:t>
              </a:r>
              <a:r>
                <a:rPr 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= _time</a:t>
              </a:r>
            </a:p>
          </p:txBody>
        </p:sp>
      </p:grpSp>
      <p:sp>
        <p:nvSpPr>
          <p:cNvPr id="15" name="Freeform 5">
            <a:extLst>
              <a:ext uri="{FF2B5EF4-FFF2-40B4-BE49-F238E27FC236}">
                <a16:creationId xmlns:a16="http://schemas.microsoft.com/office/drawing/2014/main" id="{89CD83F1-94CC-4C82-BEDF-CB742CB07295}"/>
              </a:ext>
            </a:extLst>
          </p:cNvPr>
          <p:cNvSpPr>
            <a:spLocks/>
          </p:cNvSpPr>
          <p:nvPr/>
        </p:nvSpPr>
        <p:spPr bwMode="auto">
          <a:xfrm rot="10709870" flipV="1">
            <a:off x="512758" y="3414248"/>
            <a:ext cx="1632016" cy="803898"/>
          </a:xfrm>
          <a:custGeom>
            <a:avLst/>
            <a:gdLst>
              <a:gd name="T0" fmla="*/ 1284619 w 2731"/>
              <a:gd name="T1" fmla="*/ 0 h 548"/>
              <a:gd name="T2" fmla="*/ 1757818 w 2731"/>
              <a:gd name="T3" fmla="*/ 67857 h 548"/>
              <a:gd name="T4" fmla="*/ 1968128 w 2731"/>
              <a:gd name="T5" fmla="*/ 115922 h 548"/>
              <a:gd name="T6" fmla="*/ 2078776 w 2731"/>
              <a:gd name="T7" fmla="*/ 145610 h 548"/>
              <a:gd name="T8" fmla="*/ 2133708 w 2731"/>
              <a:gd name="T9" fmla="*/ 174590 h 548"/>
              <a:gd name="T10" fmla="*/ 2143125 w 2731"/>
              <a:gd name="T11" fmla="*/ 208519 h 548"/>
              <a:gd name="T12" fmla="*/ 2143125 w 2731"/>
              <a:gd name="T13" fmla="*/ 237499 h 548"/>
              <a:gd name="T14" fmla="*/ 2133708 w 2731"/>
              <a:gd name="T15" fmla="*/ 263652 h 548"/>
              <a:gd name="T16" fmla="*/ 2078776 w 2731"/>
              <a:gd name="T17" fmla="*/ 290513 h 548"/>
              <a:gd name="T18" fmla="*/ 1968128 w 2731"/>
              <a:gd name="T19" fmla="*/ 319493 h 548"/>
              <a:gd name="T20" fmla="*/ 1838646 w 2731"/>
              <a:gd name="T21" fmla="*/ 339285 h 548"/>
              <a:gd name="T22" fmla="*/ 1746047 w 2731"/>
              <a:gd name="T23" fmla="*/ 348474 h 548"/>
              <a:gd name="T24" fmla="*/ 1497284 w 2731"/>
              <a:gd name="T25" fmla="*/ 370386 h 548"/>
              <a:gd name="T26" fmla="*/ 1303453 w 2731"/>
              <a:gd name="T27" fmla="*/ 377454 h 548"/>
              <a:gd name="T28" fmla="*/ 1045274 w 2731"/>
              <a:gd name="T29" fmla="*/ 387350 h 548"/>
              <a:gd name="T30" fmla="*/ 851443 w 2731"/>
              <a:gd name="T31" fmla="*/ 385229 h 548"/>
              <a:gd name="T32" fmla="*/ 528130 w 2731"/>
              <a:gd name="T33" fmla="*/ 377454 h 548"/>
              <a:gd name="T34" fmla="*/ 320174 w 2731"/>
              <a:gd name="T35" fmla="*/ 378868 h 548"/>
              <a:gd name="T36" fmla="*/ 188338 w 2731"/>
              <a:gd name="T37" fmla="*/ 350594 h 548"/>
              <a:gd name="T38" fmla="*/ 48654 w 2731"/>
              <a:gd name="T39" fmla="*/ 280617 h 548"/>
              <a:gd name="T40" fmla="*/ 0 w 2731"/>
              <a:gd name="T41" fmla="*/ 226190 h 548"/>
              <a:gd name="T42" fmla="*/ 31390 w 2731"/>
              <a:gd name="T43" fmla="*/ 158333 h 548"/>
              <a:gd name="T44" fmla="*/ 87891 w 2731"/>
              <a:gd name="T45" fmla="*/ 113095 h 548"/>
              <a:gd name="T46" fmla="*/ 194616 w 2731"/>
              <a:gd name="T47" fmla="*/ 73512 h 548"/>
              <a:gd name="T48" fmla="*/ 345286 w 2731"/>
              <a:gd name="T49" fmla="*/ 50893 h 548"/>
              <a:gd name="T50" fmla="*/ 571291 w 2731"/>
              <a:gd name="T51" fmla="*/ 28274 h 548"/>
              <a:gd name="T52" fmla="*/ 749427 w 2731"/>
              <a:gd name="T53" fmla="*/ 28981 h 548"/>
              <a:gd name="T54" fmla="*/ 998974 w 2731"/>
              <a:gd name="T55" fmla="*/ 24033 h 548"/>
              <a:gd name="T56" fmla="*/ 1155922 w 2731"/>
              <a:gd name="T57" fmla="*/ 28981 h 548"/>
              <a:gd name="T58" fmla="*/ 1303453 w 2731"/>
              <a:gd name="T59" fmla="*/ 28981 h 548"/>
              <a:gd name="T60" fmla="*/ 1423518 w 2731"/>
              <a:gd name="T61" fmla="*/ 38876 h 548"/>
              <a:gd name="T62" fmla="*/ 1635398 w 2731"/>
              <a:gd name="T63" fmla="*/ 57961 h 548"/>
              <a:gd name="T64" fmla="*/ 1701316 w 2731"/>
              <a:gd name="T65" fmla="*/ 96131 h 548"/>
              <a:gd name="T66" fmla="*/ 1663649 w 2731"/>
              <a:gd name="T67" fmla="*/ 141369 h 548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731" h="548">
                <a:moveTo>
                  <a:pt x="1637" y="0"/>
                </a:moveTo>
                <a:lnTo>
                  <a:pt x="2240" y="96"/>
                </a:lnTo>
                <a:lnTo>
                  <a:pt x="2508" y="164"/>
                </a:lnTo>
                <a:lnTo>
                  <a:pt x="2649" y="206"/>
                </a:lnTo>
                <a:lnTo>
                  <a:pt x="2719" y="247"/>
                </a:lnTo>
                <a:lnTo>
                  <a:pt x="2731" y="295"/>
                </a:lnTo>
                <a:lnTo>
                  <a:pt x="2731" y="336"/>
                </a:lnTo>
                <a:lnTo>
                  <a:pt x="2719" y="373"/>
                </a:lnTo>
                <a:lnTo>
                  <a:pt x="2649" y="411"/>
                </a:lnTo>
                <a:lnTo>
                  <a:pt x="2508" y="452"/>
                </a:lnTo>
                <a:lnTo>
                  <a:pt x="2343" y="480"/>
                </a:lnTo>
                <a:lnTo>
                  <a:pt x="2225" y="493"/>
                </a:lnTo>
                <a:lnTo>
                  <a:pt x="1908" y="524"/>
                </a:lnTo>
                <a:lnTo>
                  <a:pt x="1661" y="534"/>
                </a:lnTo>
                <a:lnTo>
                  <a:pt x="1332" y="548"/>
                </a:lnTo>
                <a:lnTo>
                  <a:pt x="1085" y="545"/>
                </a:lnTo>
                <a:lnTo>
                  <a:pt x="673" y="534"/>
                </a:lnTo>
                <a:lnTo>
                  <a:pt x="408" y="536"/>
                </a:lnTo>
                <a:lnTo>
                  <a:pt x="240" y="496"/>
                </a:lnTo>
                <a:lnTo>
                  <a:pt x="62" y="397"/>
                </a:lnTo>
                <a:lnTo>
                  <a:pt x="0" y="320"/>
                </a:lnTo>
                <a:lnTo>
                  <a:pt x="40" y="224"/>
                </a:lnTo>
                <a:lnTo>
                  <a:pt x="112" y="160"/>
                </a:lnTo>
                <a:lnTo>
                  <a:pt x="248" y="104"/>
                </a:lnTo>
                <a:lnTo>
                  <a:pt x="440" y="72"/>
                </a:lnTo>
                <a:lnTo>
                  <a:pt x="728" y="40"/>
                </a:lnTo>
                <a:lnTo>
                  <a:pt x="955" y="41"/>
                </a:lnTo>
                <a:lnTo>
                  <a:pt x="1273" y="34"/>
                </a:lnTo>
                <a:lnTo>
                  <a:pt x="1473" y="41"/>
                </a:lnTo>
                <a:lnTo>
                  <a:pt x="1661" y="41"/>
                </a:lnTo>
                <a:lnTo>
                  <a:pt x="1814" y="55"/>
                </a:lnTo>
                <a:lnTo>
                  <a:pt x="2084" y="82"/>
                </a:lnTo>
                <a:lnTo>
                  <a:pt x="2168" y="136"/>
                </a:lnTo>
                <a:lnTo>
                  <a:pt x="2120" y="200"/>
                </a:lnTo>
              </a:path>
            </a:pathLst>
          </a:custGeom>
          <a:noFill/>
          <a:ln w="57150" cmpd="sng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41" b="5482"/>
          <a:stretch>
            <a:fillRect/>
          </a:stretch>
        </p:blipFill>
        <p:spPr bwMode="auto">
          <a:xfrm>
            <a:off x="546100" y="1008063"/>
            <a:ext cx="8161338" cy="554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1295400" y="3624263"/>
            <a:ext cx="1916113" cy="269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0" name="Freeform 7"/>
          <p:cNvSpPr>
            <a:spLocks/>
          </p:cNvSpPr>
          <p:nvPr/>
        </p:nvSpPr>
        <p:spPr bwMode="auto">
          <a:xfrm>
            <a:off x="1193800" y="1008063"/>
            <a:ext cx="755650" cy="431800"/>
          </a:xfrm>
          <a:custGeom>
            <a:avLst/>
            <a:gdLst>
              <a:gd name="T0" fmla="*/ 615950 w 476"/>
              <a:gd name="T1" fmla="*/ 0 h 272"/>
              <a:gd name="T2" fmla="*/ 293688 w 476"/>
              <a:gd name="T3" fmla="*/ 65088 h 272"/>
              <a:gd name="T4" fmla="*/ 198438 w 476"/>
              <a:gd name="T5" fmla="*/ 60325 h 272"/>
              <a:gd name="T6" fmla="*/ 136525 w 476"/>
              <a:gd name="T7" fmla="*/ 69850 h 272"/>
              <a:gd name="T8" fmla="*/ 92075 w 476"/>
              <a:gd name="T9" fmla="*/ 85725 h 272"/>
              <a:gd name="T10" fmla="*/ 103188 w 476"/>
              <a:gd name="T11" fmla="*/ 84138 h 272"/>
              <a:gd name="T12" fmla="*/ 30163 w 476"/>
              <a:gd name="T13" fmla="*/ 128588 h 272"/>
              <a:gd name="T14" fmla="*/ 7938 w 476"/>
              <a:gd name="T15" fmla="*/ 149225 h 272"/>
              <a:gd name="T16" fmla="*/ 0 w 476"/>
              <a:gd name="T17" fmla="*/ 174625 h 272"/>
              <a:gd name="T18" fmla="*/ 7938 w 476"/>
              <a:gd name="T19" fmla="*/ 207963 h 272"/>
              <a:gd name="T20" fmla="*/ 28575 w 476"/>
              <a:gd name="T21" fmla="*/ 234950 h 272"/>
              <a:gd name="T22" fmla="*/ 25400 w 476"/>
              <a:gd name="T23" fmla="*/ 260350 h 272"/>
              <a:gd name="T24" fmla="*/ 69850 w 476"/>
              <a:gd name="T25" fmla="*/ 317500 h 272"/>
              <a:gd name="T26" fmla="*/ 133350 w 476"/>
              <a:gd name="T27" fmla="*/ 374650 h 272"/>
              <a:gd name="T28" fmla="*/ 228600 w 476"/>
              <a:gd name="T29" fmla="*/ 393700 h 272"/>
              <a:gd name="T30" fmla="*/ 311150 w 476"/>
              <a:gd name="T31" fmla="*/ 419100 h 272"/>
              <a:gd name="T32" fmla="*/ 406400 w 476"/>
              <a:gd name="T33" fmla="*/ 431800 h 272"/>
              <a:gd name="T34" fmla="*/ 490538 w 476"/>
              <a:gd name="T35" fmla="*/ 412750 h 272"/>
              <a:gd name="T36" fmla="*/ 541338 w 476"/>
              <a:gd name="T37" fmla="*/ 411163 h 272"/>
              <a:gd name="T38" fmla="*/ 635000 w 476"/>
              <a:gd name="T39" fmla="*/ 393700 h 272"/>
              <a:gd name="T40" fmla="*/ 712788 w 476"/>
              <a:gd name="T41" fmla="*/ 363538 h 272"/>
              <a:gd name="T42" fmla="*/ 755650 w 476"/>
              <a:gd name="T43" fmla="*/ 325438 h 272"/>
              <a:gd name="T44" fmla="*/ 749300 w 476"/>
              <a:gd name="T45" fmla="*/ 292100 h 272"/>
              <a:gd name="T46" fmla="*/ 747713 w 476"/>
              <a:gd name="T47" fmla="*/ 258763 h 272"/>
              <a:gd name="T48" fmla="*/ 736600 w 476"/>
              <a:gd name="T49" fmla="*/ 225425 h 272"/>
              <a:gd name="T50" fmla="*/ 695325 w 476"/>
              <a:gd name="T51" fmla="*/ 163513 h 272"/>
              <a:gd name="T52" fmla="*/ 654050 w 476"/>
              <a:gd name="T53" fmla="*/ 134938 h 272"/>
              <a:gd name="T54" fmla="*/ 584200 w 476"/>
              <a:gd name="T55" fmla="*/ 103188 h 272"/>
              <a:gd name="T56" fmla="*/ 528638 w 476"/>
              <a:gd name="T57" fmla="*/ 90488 h 272"/>
              <a:gd name="T58" fmla="*/ 482600 w 476"/>
              <a:gd name="T59" fmla="*/ 73025 h 272"/>
              <a:gd name="T60" fmla="*/ 436563 w 476"/>
              <a:gd name="T61" fmla="*/ 66675 h 272"/>
              <a:gd name="T62" fmla="*/ 355600 w 476"/>
              <a:gd name="T63" fmla="*/ 57150 h 272"/>
              <a:gd name="T64" fmla="*/ 293688 w 476"/>
              <a:gd name="T65" fmla="*/ 65088 h 272"/>
              <a:gd name="T66" fmla="*/ 165100 w 476"/>
              <a:gd name="T67" fmla="*/ 153988 h 27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76" h="272">
                <a:moveTo>
                  <a:pt x="388" y="0"/>
                </a:moveTo>
                <a:lnTo>
                  <a:pt x="185" y="41"/>
                </a:lnTo>
                <a:lnTo>
                  <a:pt x="125" y="38"/>
                </a:lnTo>
                <a:lnTo>
                  <a:pt x="86" y="44"/>
                </a:lnTo>
                <a:lnTo>
                  <a:pt x="58" y="54"/>
                </a:lnTo>
                <a:lnTo>
                  <a:pt x="65" y="53"/>
                </a:lnTo>
                <a:lnTo>
                  <a:pt x="19" y="81"/>
                </a:lnTo>
                <a:lnTo>
                  <a:pt x="5" y="94"/>
                </a:lnTo>
                <a:lnTo>
                  <a:pt x="0" y="110"/>
                </a:lnTo>
                <a:lnTo>
                  <a:pt x="5" y="131"/>
                </a:lnTo>
                <a:lnTo>
                  <a:pt x="18" y="148"/>
                </a:lnTo>
                <a:lnTo>
                  <a:pt x="16" y="164"/>
                </a:lnTo>
                <a:lnTo>
                  <a:pt x="44" y="200"/>
                </a:lnTo>
                <a:lnTo>
                  <a:pt x="84" y="236"/>
                </a:lnTo>
                <a:lnTo>
                  <a:pt x="144" y="248"/>
                </a:lnTo>
                <a:lnTo>
                  <a:pt x="196" y="264"/>
                </a:lnTo>
                <a:lnTo>
                  <a:pt x="256" y="272"/>
                </a:lnTo>
                <a:lnTo>
                  <a:pt x="309" y="260"/>
                </a:lnTo>
                <a:lnTo>
                  <a:pt x="341" y="259"/>
                </a:lnTo>
                <a:lnTo>
                  <a:pt x="400" y="248"/>
                </a:lnTo>
                <a:lnTo>
                  <a:pt x="449" y="229"/>
                </a:lnTo>
                <a:lnTo>
                  <a:pt x="476" y="205"/>
                </a:lnTo>
                <a:lnTo>
                  <a:pt x="472" y="184"/>
                </a:lnTo>
                <a:lnTo>
                  <a:pt x="471" y="163"/>
                </a:lnTo>
                <a:lnTo>
                  <a:pt x="464" y="142"/>
                </a:lnTo>
                <a:lnTo>
                  <a:pt x="438" y="103"/>
                </a:lnTo>
                <a:lnTo>
                  <a:pt x="412" y="85"/>
                </a:lnTo>
                <a:lnTo>
                  <a:pt x="368" y="65"/>
                </a:lnTo>
                <a:lnTo>
                  <a:pt x="333" y="57"/>
                </a:lnTo>
                <a:lnTo>
                  <a:pt x="304" y="46"/>
                </a:lnTo>
                <a:lnTo>
                  <a:pt x="275" y="42"/>
                </a:lnTo>
                <a:lnTo>
                  <a:pt x="224" y="36"/>
                </a:lnTo>
                <a:lnTo>
                  <a:pt x="185" y="41"/>
                </a:lnTo>
                <a:lnTo>
                  <a:pt x="104" y="97"/>
                </a:lnTo>
              </a:path>
            </a:pathLst>
          </a:custGeom>
          <a:noFill/>
          <a:ln w="57150" cmpd="sng">
            <a:solidFill>
              <a:srgbClr val="CCFF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1" name="Line 9"/>
          <p:cNvSpPr>
            <a:spLocks noChangeShapeType="1"/>
          </p:cNvSpPr>
          <p:nvPr/>
        </p:nvSpPr>
        <p:spPr bwMode="auto">
          <a:xfrm flipV="1">
            <a:off x="1968500" y="1020763"/>
            <a:ext cx="1409700" cy="215900"/>
          </a:xfrm>
          <a:prstGeom prst="line">
            <a:avLst/>
          </a:prstGeom>
          <a:noFill/>
          <a:ln w="38100">
            <a:solidFill>
              <a:srgbClr val="CCFF33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3" name="Rectangle 7"/>
          <p:cNvSpPr>
            <a:spLocks noChangeArrowheads="1"/>
          </p:cNvSpPr>
          <p:nvPr/>
        </p:nvSpPr>
        <p:spPr bwMode="auto">
          <a:xfrm>
            <a:off x="1402353" y="285750"/>
            <a:ext cx="633930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lang="en-US" b="1" dirty="0">
                <a:solidFill>
                  <a:srgbClr val="000000"/>
                </a:solidFill>
                <a:cs typeface="Arial" charset="0"/>
              </a:rPr>
              <a:t>Use of LSODA Solver for Stiff or Non-Power-Law Systems</a:t>
            </a:r>
          </a:p>
        </p:txBody>
      </p:sp>
      <p:sp>
        <p:nvSpPr>
          <p:cNvPr id="21514" name="Text Box 5"/>
          <p:cNvSpPr txBox="1">
            <a:spLocks noChangeArrowheads="1"/>
          </p:cNvSpPr>
          <p:nvPr/>
        </p:nvSpPr>
        <p:spPr bwMode="auto">
          <a:xfrm>
            <a:off x="3219450" y="852488"/>
            <a:ext cx="2481263" cy="338137"/>
          </a:xfrm>
          <a:prstGeom prst="rect">
            <a:avLst/>
          </a:prstGeom>
          <a:solidFill>
            <a:srgbClr val="CC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sz="1600" b="1">
                <a:latin typeface="Times New Roman" pitchFamily="18" charset="0"/>
              </a:rPr>
              <a:t>Switch to LSODA Method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484272" y="1912294"/>
            <a:ext cx="2459328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x'' + .25 x' - x + x^3 = A sin(t)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A654FC7-AF23-4B60-BE5B-1C8DAC799D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298" y="1689795"/>
            <a:ext cx="7618018" cy="3339405"/>
          </a:xfrm>
          <a:prstGeom prst="rect">
            <a:avLst/>
          </a:prstGeom>
        </p:spPr>
      </p:pic>
      <p:sp>
        <p:nvSpPr>
          <p:cNvPr id="21" name="Text Box 3">
            <a:extLst>
              <a:ext uri="{FF2B5EF4-FFF2-40B4-BE49-F238E27FC236}">
                <a16:creationId xmlns:a16="http://schemas.microsoft.com/office/drawing/2014/main" id="{08F77045-6981-4DE9-A412-8EAC453E47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57019" y="2895402"/>
            <a:ext cx="2233613" cy="374650"/>
          </a:xfrm>
          <a:prstGeom prst="rect">
            <a:avLst/>
          </a:prstGeom>
          <a:solidFill>
            <a:schemeClr val="bg1"/>
          </a:solidFill>
          <a:ln w="38100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600">
                <a:latin typeface="Times New Roman" pitchFamily="18" charset="0"/>
              </a:rPr>
              <a:t>Nice, stable oscillations!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489984B-4C08-4DB2-98FE-E17185138C7F}"/>
              </a:ext>
            </a:extLst>
          </p:cNvPr>
          <p:cNvSpPr txBox="1"/>
          <p:nvPr/>
        </p:nvSpPr>
        <p:spPr>
          <a:xfrm>
            <a:off x="2895600" y="2057400"/>
            <a:ext cx="106680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sin[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FD70DC3-4CF5-41D2-AEAF-685E63B676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5788" y="2296107"/>
            <a:ext cx="5212029" cy="3923306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07CF00C3-7B4A-4BA2-AE95-DC58FF158260}"/>
              </a:ext>
            </a:extLst>
          </p:cNvPr>
          <p:cNvGrpSpPr/>
          <p:nvPr/>
        </p:nvGrpSpPr>
        <p:grpSpPr>
          <a:xfrm>
            <a:off x="584202" y="3265695"/>
            <a:ext cx="1315148" cy="442707"/>
            <a:chOff x="584202" y="3240294"/>
            <a:chExt cx="1315148" cy="442707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0382575-E632-4D0C-A714-946D1EC5A2B9}"/>
                </a:ext>
              </a:extLst>
            </p:cNvPr>
            <p:cNvSpPr/>
            <p:nvPr/>
          </p:nvSpPr>
          <p:spPr>
            <a:xfrm>
              <a:off x="673721" y="3240294"/>
              <a:ext cx="1054101" cy="4427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67A4192-9E82-4F54-8C9A-A264396CDB90}"/>
                </a:ext>
              </a:extLst>
            </p:cNvPr>
            <p:cNvSpPr txBox="1"/>
            <p:nvPr/>
          </p:nvSpPr>
          <p:spPr>
            <a:xfrm>
              <a:off x="584202" y="3244657"/>
              <a:ext cx="13151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tt</a:t>
              </a:r>
              <a:r>
                <a:rPr 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= _time</a:t>
              </a:r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41" b="5482"/>
          <a:stretch>
            <a:fillRect/>
          </a:stretch>
        </p:blipFill>
        <p:spPr bwMode="auto">
          <a:xfrm>
            <a:off x="546100" y="1008063"/>
            <a:ext cx="8161338" cy="554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1295400" y="3624263"/>
            <a:ext cx="1916113" cy="269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3" name="Rectangle 7"/>
          <p:cNvSpPr>
            <a:spLocks noChangeArrowheads="1"/>
          </p:cNvSpPr>
          <p:nvPr/>
        </p:nvSpPr>
        <p:spPr bwMode="auto">
          <a:xfrm>
            <a:off x="1402353" y="285750"/>
            <a:ext cx="633930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lang="en-US" b="1" dirty="0">
                <a:solidFill>
                  <a:srgbClr val="000000"/>
                </a:solidFill>
                <a:cs typeface="Arial" charset="0"/>
              </a:rPr>
              <a:t>Use of LSODA Solver for Stiff or Non-Power-Law Systems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484272" y="1912294"/>
            <a:ext cx="2459328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x'' + .25 x' - x + x^3 = A sin(t)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A654FC7-AF23-4B60-BE5B-1C8DAC799D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298" y="1689795"/>
            <a:ext cx="7618018" cy="333940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518555E-D596-498A-A566-AEE65E8761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608" y="1923343"/>
            <a:ext cx="3299792" cy="2873377"/>
          </a:xfrm>
          <a:prstGeom prst="rect">
            <a:avLst/>
          </a:prstGeom>
        </p:spPr>
      </p:pic>
      <p:sp>
        <p:nvSpPr>
          <p:cNvPr id="14" name="Freeform 5">
            <a:extLst>
              <a:ext uri="{FF2B5EF4-FFF2-40B4-BE49-F238E27FC236}">
                <a16:creationId xmlns:a16="http://schemas.microsoft.com/office/drawing/2014/main" id="{EF63D371-460D-47FD-9564-C2D4B34D530C}"/>
              </a:ext>
            </a:extLst>
          </p:cNvPr>
          <p:cNvSpPr>
            <a:spLocks/>
          </p:cNvSpPr>
          <p:nvPr/>
        </p:nvSpPr>
        <p:spPr bwMode="auto">
          <a:xfrm>
            <a:off x="457200" y="4148034"/>
            <a:ext cx="1054101" cy="469205"/>
          </a:xfrm>
          <a:custGeom>
            <a:avLst/>
            <a:gdLst>
              <a:gd name="T0" fmla="*/ 798590 w 476"/>
              <a:gd name="T1" fmla="*/ 0 h 272"/>
              <a:gd name="T2" fmla="*/ 380771 w 476"/>
              <a:gd name="T3" fmla="*/ 65088 h 272"/>
              <a:gd name="T4" fmla="*/ 257278 w 476"/>
              <a:gd name="T5" fmla="*/ 60325 h 272"/>
              <a:gd name="T6" fmla="*/ 177007 w 476"/>
              <a:gd name="T7" fmla="*/ 69850 h 272"/>
              <a:gd name="T8" fmla="*/ 119377 w 476"/>
              <a:gd name="T9" fmla="*/ 85725 h 272"/>
              <a:gd name="T10" fmla="*/ 133784 w 476"/>
              <a:gd name="T11" fmla="*/ 84138 h 272"/>
              <a:gd name="T12" fmla="*/ 39106 w 476"/>
              <a:gd name="T13" fmla="*/ 128588 h 272"/>
              <a:gd name="T14" fmla="*/ 10291 w 476"/>
              <a:gd name="T15" fmla="*/ 149225 h 272"/>
              <a:gd name="T16" fmla="*/ 0 w 476"/>
              <a:gd name="T17" fmla="*/ 174625 h 272"/>
              <a:gd name="T18" fmla="*/ 10291 w 476"/>
              <a:gd name="T19" fmla="*/ 207963 h 272"/>
              <a:gd name="T20" fmla="*/ 37048 w 476"/>
              <a:gd name="T21" fmla="*/ 234950 h 272"/>
              <a:gd name="T22" fmla="*/ 32932 w 476"/>
              <a:gd name="T23" fmla="*/ 260350 h 272"/>
              <a:gd name="T24" fmla="*/ 90562 w 476"/>
              <a:gd name="T25" fmla="*/ 317500 h 272"/>
              <a:gd name="T26" fmla="*/ 172891 w 476"/>
              <a:gd name="T27" fmla="*/ 374650 h 272"/>
              <a:gd name="T28" fmla="*/ 296384 w 476"/>
              <a:gd name="T29" fmla="*/ 393700 h 272"/>
              <a:gd name="T30" fmla="*/ 403411 w 476"/>
              <a:gd name="T31" fmla="*/ 419100 h 272"/>
              <a:gd name="T32" fmla="*/ 526904 w 476"/>
              <a:gd name="T33" fmla="*/ 431800 h 272"/>
              <a:gd name="T34" fmla="*/ 635990 w 476"/>
              <a:gd name="T35" fmla="*/ 412750 h 272"/>
              <a:gd name="T36" fmla="*/ 701853 w 476"/>
              <a:gd name="T37" fmla="*/ 411163 h 272"/>
              <a:gd name="T38" fmla="*/ 823288 w 476"/>
              <a:gd name="T39" fmla="*/ 393700 h 272"/>
              <a:gd name="T40" fmla="*/ 924141 w 476"/>
              <a:gd name="T41" fmla="*/ 363538 h 272"/>
              <a:gd name="T42" fmla="*/ 979713 w 476"/>
              <a:gd name="T43" fmla="*/ 325438 h 272"/>
              <a:gd name="T44" fmla="*/ 971480 w 476"/>
              <a:gd name="T45" fmla="*/ 292100 h 272"/>
              <a:gd name="T46" fmla="*/ 969422 w 476"/>
              <a:gd name="T47" fmla="*/ 258763 h 272"/>
              <a:gd name="T48" fmla="*/ 955014 w 476"/>
              <a:gd name="T49" fmla="*/ 225425 h 272"/>
              <a:gd name="T50" fmla="*/ 901501 w 476"/>
              <a:gd name="T51" fmla="*/ 163513 h 272"/>
              <a:gd name="T52" fmla="*/ 847987 w 476"/>
              <a:gd name="T53" fmla="*/ 134938 h 272"/>
              <a:gd name="T54" fmla="*/ 757425 w 476"/>
              <a:gd name="T55" fmla="*/ 103188 h 272"/>
              <a:gd name="T56" fmla="*/ 685387 w 476"/>
              <a:gd name="T57" fmla="*/ 90488 h 272"/>
              <a:gd name="T58" fmla="*/ 625699 w 476"/>
              <a:gd name="T59" fmla="*/ 73025 h 272"/>
              <a:gd name="T60" fmla="*/ 566011 w 476"/>
              <a:gd name="T61" fmla="*/ 66675 h 272"/>
              <a:gd name="T62" fmla="*/ 461041 w 476"/>
              <a:gd name="T63" fmla="*/ 57150 h 272"/>
              <a:gd name="T64" fmla="*/ 380771 w 476"/>
              <a:gd name="T65" fmla="*/ 65088 h 272"/>
              <a:gd name="T66" fmla="*/ 214055 w 476"/>
              <a:gd name="T67" fmla="*/ 153988 h 27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76" h="272">
                <a:moveTo>
                  <a:pt x="388" y="0"/>
                </a:moveTo>
                <a:lnTo>
                  <a:pt x="185" y="41"/>
                </a:lnTo>
                <a:lnTo>
                  <a:pt x="125" y="38"/>
                </a:lnTo>
                <a:lnTo>
                  <a:pt x="86" y="44"/>
                </a:lnTo>
                <a:lnTo>
                  <a:pt x="58" y="54"/>
                </a:lnTo>
                <a:lnTo>
                  <a:pt x="65" y="53"/>
                </a:lnTo>
                <a:lnTo>
                  <a:pt x="19" y="81"/>
                </a:lnTo>
                <a:lnTo>
                  <a:pt x="5" y="94"/>
                </a:lnTo>
                <a:lnTo>
                  <a:pt x="0" y="110"/>
                </a:lnTo>
                <a:lnTo>
                  <a:pt x="5" y="131"/>
                </a:lnTo>
                <a:lnTo>
                  <a:pt x="18" y="148"/>
                </a:lnTo>
                <a:lnTo>
                  <a:pt x="16" y="164"/>
                </a:lnTo>
                <a:lnTo>
                  <a:pt x="44" y="200"/>
                </a:lnTo>
                <a:lnTo>
                  <a:pt x="84" y="236"/>
                </a:lnTo>
                <a:lnTo>
                  <a:pt x="144" y="248"/>
                </a:lnTo>
                <a:lnTo>
                  <a:pt x="196" y="264"/>
                </a:lnTo>
                <a:lnTo>
                  <a:pt x="256" y="272"/>
                </a:lnTo>
                <a:lnTo>
                  <a:pt x="309" y="260"/>
                </a:lnTo>
                <a:lnTo>
                  <a:pt x="341" y="259"/>
                </a:lnTo>
                <a:lnTo>
                  <a:pt x="400" y="248"/>
                </a:lnTo>
                <a:lnTo>
                  <a:pt x="449" y="229"/>
                </a:lnTo>
                <a:lnTo>
                  <a:pt x="476" y="205"/>
                </a:lnTo>
                <a:lnTo>
                  <a:pt x="472" y="184"/>
                </a:lnTo>
                <a:lnTo>
                  <a:pt x="471" y="163"/>
                </a:lnTo>
                <a:lnTo>
                  <a:pt x="464" y="142"/>
                </a:lnTo>
                <a:lnTo>
                  <a:pt x="438" y="103"/>
                </a:lnTo>
                <a:lnTo>
                  <a:pt x="412" y="85"/>
                </a:lnTo>
                <a:lnTo>
                  <a:pt x="368" y="65"/>
                </a:lnTo>
                <a:lnTo>
                  <a:pt x="333" y="57"/>
                </a:lnTo>
                <a:lnTo>
                  <a:pt x="304" y="46"/>
                </a:lnTo>
                <a:lnTo>
                  <a:pt x="275" y="42"/>
                </a:lnTo>
                <a:lnTo>
                  <a:pt x="224" y="36"/>
                </a:lnTo>
                <a:lnTo>
                  <a:pt x="185" y="41"/>
                </a:lnTo>
                <a:lnTo>
                  <a:pt x="104" y="97"/>
                </a:lnTo>
              </a:path>
            </a:pathLst>
          </a:custGeom>
          <a:noFill/>
          <a:ln w="57150" cmpd="sng">
            <a:solidFill>
              <a:srgbClr val="FF99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Text Box 5">
            <a:extLst>
              <a:ext uri="{FF2B5EF4-FFF2-40B4-BE49-F238E27FC236}">
                <a16:creationId xmlns:a16="http://schemas.microsoft.com/office/drawing/2014/main" id="{C8489A5D-E21D-40BD-A5F0-D625E573EC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9387" y="3767920"/>
            <a:ext cx="1103187" cy="338554"/>
          </a:xfrm>
          <a:prstGeom prst="rect">
            <a:avLst/>
          </a:prstGeom>
          <a:solidFill>
            <a:schemeClr val="bg1"/>
          </a:solidFill>
          <a:ln w="28575">
            <a:solidFill>
              <a:srgbClr val="FF99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sz="1600" dirty="0">
                <a:latin typeface="Times New Roman" pitchFamily="18" charset="0"/>
              </a:rPr>
              <a:t>Run longer</a:t>
            </a:r>
          </a:p>
        </p:txBody>
      </p:sp>
      <p:sp>
        <p:nvSpPr>
          <p:cNvPr id="19" name="Text Box 3">
            <a:extLst>
              <a:ext uri="{FF2B5EF4-FFF2-40B4-BE49-F238E27FC236}">
                <a16:creationId xmlns:a16="http://schemas.microsoft.com/office/drawing/2014/main" id="{35E9B458-CE5E-4E3C-8245-941DA4C328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1277" y="2785646"/>
            <a:ext cx="1742400" cy="338554"/>
          </a:xfrm>
          <a:prstGeom prst="rect">
            <a:avLst/>
          </a:prstGeom>
          <a:solidFill>
            <a:schemeClr val="bg1"/>
          </a:solidFill>
          <a:ln w="38100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600" dirty="0">
                <a:latin typeface="Times New Roman" pitchFamily="18" charset="0"/>
              </a:rPr>
              <a:t>Weird oscillations!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A694225-44D6-4293-A282-50815EFAA52D}"/>
              </a:ext>
            </a:extLst>
          </p:cNvPr>
          <p:cNvSpPr txBox="1"/>
          <p:nvPr/>
        </p:nvSpPr>
        <p:spPr>
          <a:xfrm>
            <a:off x="2937935" y="2048933"/>
            <a:ext cx="106680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sin[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5297373-4B71-4F78-9598-B96DA5063C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23801" y="2286000"/>
            <a:ext cx="5821077" cy="388620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435475FB-2D1A-4C62-9A05-442781CAACA6}"/>
              </a:ext>
            </a:extLst>
          </p:cNvPr>
          <p:cNvGrpSpPr/>
          <p:nvPr/>
        </p:nvGrpSpPr>
        <p:grpSpPr>
          <a:xfrm>
            <a:off x="584202" y="3240294"/>
            <a:ext cx="1315148" cy="442707"/>
            <a:chOff x="584202" y="3240294"/>
            <a:chExt cx="1315148" cy="442707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744C5783-222E-4FC9-B4E3-49CA84BC7829}"/>
                </a:ext>
              </a:extLst>
            </p:cNvPr>
            <p:cNvSpPr/>
            <p:nvPr/>
          </p:nvSpPr>
          <p:spPr>
            <a:xfrm>
              <a:off x="673721" y="3240294"/>
              <a:ext cx="1054101" cy="4427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BB1EB3A-AEC0-44C4-947E-FA0B2EC97BD3}"/>
                </a:ext>
              </a:extLst>
            </p:cNvPr>
            <p:cNvSpPr txBox="1"/>
            <p:nvPr/>
          </p:nvSpPr>
          <p:spPr>
            <a:xfrm>
              <a:off x="584202" y="3244657"/>
              <a:ext cx="13151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tt</a:t>
              </a:r>
              <a:r>
                <a:rPr 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= _time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787036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41" b="5482"/>
          <a:stretch>
            <a:fillRect/>
          </a:stretch>
        </p:blipFill>
        <p:spPr bwMode="auto">
          <a:xfrm>
            <a:off x="546100" y="1008063"/>
            <a:ext cx="8161338" cy="554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1295400" y="3624263"/>
            <a:ext cx="1916113" cy="269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3" name="Rectangle 7"/>
          <p:cNvSpPr>
            <a:spLocks noChangeArrowheads="1"/>
          </p:cNvSpPr>
          <p:nvPr/>
        </p:nvSpPr>
        <p:spPr bwMode="auto">
          <a:xfrm>
            <a:off x="1402353" y="285750"/>
            <a:ext cx="633930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lang="en-US" b="1" dirty="0">
                <a:solidFill>
                  <a:srgbClr val="000000"/>
                </a:solidFill>
                <a:cs typeface="Arial" charset="0"/>
              </a:rPr>
              <a:t>Use of LSODA Solver for Stiff or Non-Power-Law Systems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484272" y="1912294"/>
            <a:ext cx="2459328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x'' + .25 x' - x + x^3 = A sin(t)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A654FC7-AF23-4B60-BE5B-1C8DAC799D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298" y="1689795"/>
            <a:ext cx="7618018" cy="333940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518555E-D596-498A-A566-AEE65E8761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608" y="1923343"/>
            <a:ext cx="3299792" cy="287337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43C51A6-2003-43D8-A8E4-6FE868C257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1507" y="1939022"/>
            <a:ext cx="3309092" cy="2825456"/>
          </a:xfrm>
          <a:prstGeom prst="rect">
            <a:avLst/>
          </a:prstGeom>
        </p:spPr>
      </p:pic>
      <p:sp>
        <p:nvSpPr>
          <p:cNvPr id="20" name="Text Box 5">
            <a:extLst>
              <a:ext uri="{FF2B5EF4-FFF2-40B4-BE49-F238E27FC236}">
                <a16:creationId xmlns:a16="http://schemas.microsoft.com/office/drawing/2014/main" id="{3A170E10-FADE-4FF0-ADF6-F83A0B956F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3500" y="2057400"/>
            <a:ext cx="1638300" cy="830263"/>
          </a:xfrm>
          <a:prstGeom prst="rect">
            <a:avLst/>
          </a:prstGeom>
          <a:solidFill>
            <a:schemeClr val="bg1"/>
          </a:solidFill>
          <a:ln w="28575">
            <a:solidFill>
              <a:srgbClr val="FF99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sz="1600" dirty="0">
                <a:latin typeface="Times New Roman" pitchFamily="18" charset="0"/>
              </a:rPr>
              <a:t>Test responses to </a:t>
            </a:r>
          </a:p>
          <a:p>
            <a:pPr algn="ctr"/>
            <a:r>
              <a:rPr lang="en-US" sz="1600" dirty="0">
                <a:latin typeface="Times New Roman" pitchFamily="18" charset="0"/>
              </a:rPr>
              <a:t>changes in </a:t>
            </a:r>
            <a:r>
              <a:rPr lang="en-US" sz="1600" b="1" i="1" dirty="0">
                <a:latin typeface="Times New Roman" pitchFamily="18" charset="0"/>
              </a:rPr>
              <a:t>A</a:t>
            </a:r>
            <a:r>
              <a:rPr lang="en-US" sz="1600" dirty="0">
                <a:latin typeface="Times New Roman" pitchFamily="18" charset="0"/>
              </a:rPr>
              <a:t>;</a:t>
            </a:r>
          </a:p>
          <a:p>
            <a:pPr algn="ctr"/>
            <a:r>
              <a:rPr lang="en-US" sz="1600" dirty="0">
                <a:latin typeface="Times New Roman" pitchFamily="18" charset="0"/>
              </a:rPr>
              <a:t>Before:  0.2645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A2CE151F-3017-48BD-ADE0-B556660A2E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40394" y="2282499"/>
            <a:ext cx="5463108" cy="3934342"/>
          </a:xfrm>
          <a:prstGeom prst="rect">
            <a:avLst/>
          </a:prstGeom>
        </p:spPr>
      </p:pic>
      <p:sp>
        <p:nvSpPr>
          <p:cNvPr id="21" name="Text Box 3">
            <a:extLst>
              <a:ext uri="{FF2B5EF4-FFF2-40B4-BE49-F238E27FC236}">
                <a16:creationId xmlns:a16="http://schemas.microsoft.com/office/drawing/2014/main" id="{97B31E6D-8085-4857-A9A9-2863F750E0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95719" y="3182473"/>
            <a:ext cx="2582374" cy="338554"/>
          </a:xfrm>
          <a:prstGeom prst="rect">
            <a:avLst/>
          </a:prstGeom>
          <a:solidFill>
            <a:schemeClr val="bg1"/>
          </a:solidFill>
          <a:ln w="38100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600" dirty="0">
                <a:latin typeface="Times New Roman" pitchFamily="18" charset="0"/>
              </a:rPr>
              <a:t>Totally different oscillations!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7021726-66FF-4FE5-A846-195F98829F24}"/>
              </a:ext>
            </a:extLst>
          </p:cNvPr>
          <p:cNvSpPr txBox="1"/>
          <p:nvPr/>
        </p:nvSpPr>
        <p:spPr>
          <a:xfrm>
            <a:off x="2937935" y="2048933"/>
            <a:ext cx="106680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sin[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7C69F5A-6A65-46CB-86CA-20BC6BA3AA8D}"/>
              </a:ext>
            </a:extLst>
          </p:cNvPr>
          <p:cNvGrpSpPr/>
          <p:nvPr/>
        </p:nvGrpSpPr>
        <p:grpSpPr>
          <a:xfrm>
            <a:off x="584202" y="3240294"/>
            <a:ext cx="1315148" cy="442707"/>
            <a:chOff x="584202" y="3240294"/>
            <a:chExt cx="1315148" cy="442707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B0F5E72-AE66-40E5-9267-7CD99D2104F3}"/>
                </a:ext>
              </a:extLst>
            </p:cNvPr>
            <p:cNvSpPr/>
            <p:nvPr/>
          </p:nvSpPr>
          <p:spPr>
            <a:xfrm>
              <a:off x="673721" y="3240294"/>
              <a:ext cx="1054101" cy="4427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E0C99B8-7A31-4A40-865A-2E4573FEB6E8}"/>
                </a:ext>
              </a:extLst>
            </p:cNvPr>
            <p:cNvSpPr txBox="1"/>
            <p:nvPr/>
          </p:nvSpPr>
          <p:spPr>
            <a:xfrm>
              <a:off x="584202" y="3244657"/>
              <a:ext cx="13151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tt</a:t>
              </a:r>
              <a:r>
                <a:rPr 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= _time</a:t>
              </a:r>
            </a:p>
          </p:txBody>
        </p:sp>
      </p:grpSp>
      <p:sp>
        <p:nvSpPr>
          <p:cNvPr id="16" name="Freeform 5">
            <a:extLst>
              <a:ext uri="{FF2B5EF4-FFF2-40B4-BE49-F238E27FC236}">
                <a16:creationId xmlns:a16="http://schemas.microsoft.com/office/drawing/2014/main" id="{2FF19A11-EAE3-4141-BB8C-211199CD0417}"/>
              </a:ext>
            </a:extLst>
          </p:cNvPr>
          <p:cNvSpPr>
            <a:spLocks/>
          </p:cNvSpPr>
          <p:nvPr/>
        </p:nvSpPr>
        <p:spPr bwMode="auto">
          <a:xfrm>
            <a:off x="477506" y="2786062"/>
            <a:ext cx="1054101" cy="469205"/>
          </a:xfrm>
          <a:custGeom>
            <a:avLst/>
            <a:gdLst>
              <a:gd name="T0" fmla="*/ 798590 w 476"/>
              <a:gd name="T1" fmla="*/ 0 h 272"/>
              <a:gd name="T2" fmla="*/ 380771 w 476"/>
              <a:gd name="T3" fmla="*/ 65088 h 272"/>
              <a:gd name="T4" fmla="*/ 257278 w 476"/>
              <a:gd name="T5" fmla="*/ 60325 h 272"/>
              <a:gd name="T6" fmla="*/ 177007 w 476"/>
              <a:gd name="T7" fmla="*/ 69850 h 272"/>
              <a:gd name="T8" fmla="*/ 119377 w 476"/>
              <a:gd name="T9" fmla="*/ 85725 h 272"/>
              <a:gd name="T10" fmla="*/ 133784 w 476"/>
              <a:gd name="T11" fmla="*/ 84138 h 272"/>
              <a:gd name="T12" fmla="*/ 39106 w 476"/>
              <a:gd name="T13" fmla="*/ 128588 h 272"/>
              <a:gd name="T14" fmla="*/ 10291 w 476"/>
              <a:gd name="T15" fmla="*/ 149225 h 272"/>
              <a:gd name="T16" fmla="*/ 0 w 476"/>
              <a:gd name="T17" fmla="*/ 174625 h 272"/>
              <a:gd name="T18" fmla="*/ 10291 w 476"/>
              <a:gd name="T19" fmla="*/ 207963 h 272"/>
              <a:gd name="T20" fmla="*/ 37048 w 476"/>
              <a:gd name="T21" fmla="*/ 234950 h 272"/>
              <a:gd name="T22" fmla="*/ 32932 w 476"/>
              <a:gd name="T23" fmla="*/ 260350 h 272"/>
              <a:gd name="T24" fmla="*/ 90562 w 476"/>
              <a:gd name="T25" fmla="*/ 317500 h 272"/>
              <a:gd name="T26" fmla="*/ 172891 w 476"/>
              <a:gd name="T27" fmla="*/ 374650 h 272"/>
              <a:gd name="T28" fmla="*/ 296384 w 476"/>
              <a:gd name="T29" fmla="*/ 393700 h 272"/>
              <a:gd name="T30" fmla="*/ 403411 w 476"/>
              <a:gd name="T31" fmla="*/ 419100 h 272"/>
              <a:gd name="T32" fmla="*/ 526904 w 476"/>
              <a:gd name="T33" fmla="*/ 431800 h 272"/>
              <a:gd name="T34" fmla="*/ 635990 w 476"/>
              <a:gd name="T35" fmla="*/ 412750 h 272"/>
              <a:gd name="T36" fmla="*/ 701853 w 476"/>
              <a:gd name="T37" fmla="*/ 411163 h 272"/>
              <a:gd name="T38" fmla="*/ 823288 w 476"/>
              <a:gd name="T39" fmla="*/ 393700 h 272"/>
              <a:gd name="T40" fmla="*/ 924141 w 476"/>
              <a:gd name="T41" fmla="*/ 363538 h 272"/>
              <a:gd name="T42" fmla="*/ 979713 w 476"/>
              <a:gd name="T43" fmla="*/ 325438 h 272"/>
              <a:gd name="T44" fmla="*/ 971480 w 476"/>
              <a:gd name="T45" fmla="*/ 292100 h 272"/>
              <a:gd name="T46" fmla="*/ 969422 w 476"/>
              <a:gd name="T47" fmla="*/ 258763 h 272"/>
              <a:gd name="T48" fmla="*/ 955014 w 476"/>
              <a:gd name="T49" fmla="*/ 225425 h 272"/>
              <a:gd name="T50" fmla="*/ 901501 w 476"/>
              <a:gd name="T51" fmla="*/ 163513 h 272"/>
              <a:gd name="T52" fmla="*/ 847987 w 476"/>
              <a:gd name="T53" fmla="*/ 134938 h 272"/>
              <a:gd name="T54" fmla="*/ 757425 w 476"/>
              <a:gd name="T55" fmla="*/ 103188 h 272"/>
              <a:gd name="T56" fmla="*/ 685387 w 476"/>
              <a:gd name="T57" fmla="*/ 90488 h 272"/>
              <a:gd name="T58" fmla="*/ 625699 w 476"/>
              <a:gd name="T59" fmla="*/ 73025 h 272"/>
              <a:gd name="T60" fmla="*/ 566011 w 476"/>
              <a:gd name="T61" fmla="*/ 66675 h 272"/>
              <a:gd name="T62" fmla="*/ 461041 w 476"/>
              <a:gd name="T63" fmla="*/ 57150 h 272"/>
              <a:gd name="T64" fmla="*/ 380771 w 476"/>
              <a:gd name="T65" fmla="*/ 65088 h 272"/>
              <a:gd name="T66" fmla="*/ 214055 w 476"/>
              <a:gd name="T67" fmla="*/ 153988 h 27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76" h="272">
                <a:moveTo>
                  <a:pt x="388" y="0"/>
                </a:moveTo>
                <a:lnTo>
                  <a:pt x="185" y="41"/>
                </a:lnTo>
                <a:lnTo>
                  <a:pt x="125" y="38"/>
                </a:lnTo>
                <a:lnTo>
                  <a:pt x="86" y="44"/>
                </a:lnTo>
                <a:lnTo>
                  <a:pt x="58" y="54"/>
                </a:lnTo>
                <a:lnTo>
                  <a:pt x="65" y="53"/>
                </a:lnTo>
                <a:lnTo>
                  <a:pt x="19" y="81"/>
                </a:lnTo>
                <a:lnTo>
                  <a:pt x="5" y="94"/>
                </a:lnTo>
                <a:lnTo>
                  <a:pt x="0" y="110"/>
                </a:lnTo>
                <a:lnTo>
                  <a:pt x="5" y="131"/>
                </a:lnTo>
                <a:lnTo>
                  <a:pt x="18" y="148"/>
                </a:lnTo>
                <a:lnTo>
                  <a:pt x="16" y="164"/>
                </a:lnTo>
                <a:lnTo>
                  <a:pt x="44" y="200"/>
                </a:lnTo>
                <a:lnTo>
                  <a:pt x="84" y="236"/>
                </a:lnTo>
                <a:lnTo>
                  <a:pt x="144" y="248"/>
                </a:lnTo>
                <a:lnTo>
                  <a:pt x="196" y="264"/>
                </a:lnTo>
                <a:lnTo>
                  <a:pt x="256" y="272"/>
                </a:lnTo>
                <a:lnTo>
                  <a:pt x="309" y="260"/>
                </a:lnTo>
                <a:lnTo>
                  <a:pt x="341" y="259"/>
                </a:lnTo>
                <a:lnTo>
                  <a:pt x="400" y="248"/>
                </a:lnTo>
                <a:lnTo>
                  <a:pt x="449" y="229"/>
                </a:lnTo>
                <a:lnTo>
                  <a:pt x="476" y="205"/>
                </a:lnTo>
                <a:lnTo>
                  <a:pt x="472" y="184"/>
                </a:lnTo>
                <a:lnTo>
                  <a:pt x="471" y="163"/>
                </a:lnTo>
                <a:lnTo>
                  <a:pt x="464" y="142"/>
                </a:lnTo>
                <a:lnTo>
                  <a:pt x="438" y="103"/>
                </a:lnTo>
                <a:lnTo>
                  <a:pt x="412" y="85"/>
                </a:lnTo>
                <a:lnTo>
                  <a:pt x="368" y="65"/>
                </a:lnTo>
                <a:lnTo>
                  <a:pt x="333" y="57"/>
                </a:lnTo>
                <a:lnTo>
                  <a:pt x="304" y="46"/>
                </a:lnTo>
                <a:lnTo>
                  <a:pt x="275" y="42"/>
                </a:lnTo>
                <a:lnTo>
                  <a:pt x="224" y="36"/>
                </a:lnTo>
                <a:lnTo>
                  <a:pt x="185" y="41"/>
                </a:lnTo>
                <a:lnTo>
                  <a:pt x="104" y="97"/>
                </a:lnTo>
              </a:path>
            </a:pathLst>
          </a:custGeom>
          <a:noFill/>
          <a:ln w="57150" cmpd="sng">
            <a:solidFill>
              <a:srgbClr val="FF99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6377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41" b="5482"/>
          <a:stretch>
            <a:fillRect/>
          </a:stretch>
        </p:blipFill>
        <p:spPr bwMode="auto">
          <a:xfrm>
            <a:off x="546100" y="1008063"/>
            <a:ext cx="8161338" cy="554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1295400" y="3624263"/>
            <a:ext cx="1916113" cy="269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3" name="Rectangle 7"/>
          <p:cNvSpPr>
            <a:spLocks noChangeArrowheads="1"/>
          </p:cNvSpPr>
          <p:nvPr/>
        </p:nvSpPr>
        <p:spPr bwMode="auto">
          <a:xfrm>
            <a:off x="1402353" y="285750"/>
            <a:ext cx="633930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lang="en-US" b="1" dirty="0">
                <a:solidFill>
                  <a:srgbClr val="000000"/>
                </a:solidFill>
                <a:cs typeface="Arial" charset="0"/>
              </a:rPr>
              <a:t>Use of LSODA Solver for Stiff or Non-Power-Law Systems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484272" y="1912294"/>
            <a:ext cx="2459328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x'' + .25 x' - x + x^3 = A sin(t)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A654FC7-AF23-4B60-BE5B-1C8DAC799D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298" y="1689795"/>
            <a:ext cx="7618018" cy="333940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518555E-D596-498A-A566-AEE65E8761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608" y="1923343"/>
            <a:ext cx="3299792" cy="28733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DE84C4E-5B6E-48CA-8CD3-0679425167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608" y="1939034"/>
            <a:ext cx="3223592" cy="2823066"/>
          </a:xfrm>
          <a:prstGeom prst="rect">
            <a:avLst/>
          </a:prstGeom>
        </p:spPr>
      </p:pic>
      <p:sp>
        <p:nvSpPr>
          <p:cNvPr id="19" name="Freeform 5">
            <a:extLst>
              <a:ext uri="{FF2B5EF4-FFF2-40B4-BE49-F238E27FC236}">
                <a16:creationId xmlns:a16="http://schemas.microsoft.com/office/drawing/2014/main" id="{71F270E9-4693-4C4D-9DF9-F005A6236956}"/>
              </a:ext>
            </a:extLst>
          </p:cNvPr>
          <p:cNvSpPr>
            <a:spLocks/>
          </p:cNvSpPr>
          <p:nvPr/>
        </p:nvSpPr>
        <p:spPr bwMode="auto">
          <a:xfrm>
            <a:off x="481817" y="2282912"/>
            <a:ext cx="1054101" cy="469205"/>
          </a:xfrm>
          <a:custGeom>
            <a:avLst/>
            <a:gdLst>
              <a:gd name="T0" fmla="*/ 798590 w 476"/>
              <a:gd name="T1" fmla="*/ 0 h 272"/>
              <a:gd name="T2" fmla="*/ 380771 w 476"/>
              <a:gd name="T3" fmla="*/ 65088 h 272"/>
              <a:gd name="T4" fmla="*/ 257278 w 476"/>
              <a:gd name="T5" fmla="*/ 60325 h 272"/>
              <a:gd name="T6" fmla="*/ 177007 w 476"/>
              <a:gd name="T7" fmla="*/ 69850 h 272"/>
              <a:gd name="T8" fmla="*/ 119377 w 476"/>
              <a:gd name="T9" fmla="*/ 85725 h 272"/>
              <a:gd name="T10" fmla="*/ 133784 w 476"/>
              <a:gd name="T11" fmla="*/ 84138 h 272"/>
              <a:gd name="T12" fmla="*/ 39106 w 476"/>
              <a:gd name="T13" fmla="*/ 128588 h 272"/>
              <a:gd name="T14" fmla="*/ 10291 w 476"/>
              <a:gd name="T15" fmla="*/ 149225 h 272"/>
              <a:gd name="T16" fmla="*/ 0 w 476"/>
              <a:gd name="T17" fmla="*/ 174625 h 272"/>
              <a:gd name="T18" fmla="*/ 10291 w 476"/>
              <a:gd name="T19" fmla="*/ 207963 h 272"/>
              <a:gd name="T20" fmla="*/ 37048 w 476"/>
              <a:gd name="T21" fmla="*/ 234950 h 272"/>
              <a:gd name="T22" fmla="*/ 32932 w 476"/>
              <a:gd name="T23" fmla="*/ 260350 h 272"/>
              <a:gd name="T24" fmla="*/ 90562 w 476"/>
              <a:gd name="T25" fmla="*/ 317500 h 272"/>
              <a:gd name="T26" fmla="*/ 172891 w 476"/>
              <a:gd name="T27" fmla="*/ 374650 h 272"/>
              <a:gd name="T28" fmla="*/ 296384 w 476"/>
              <a:gd name="T29" fmla="*/ 393700 h 272"/>
              <a:gd name="T30" fmla="*/ 403411 w 476"/>
              <a:gd name="T31" fmla="*/ 419100 h 272"/>
              <a:gd name="T32" fmla="*/ 526904 w 476"/>
              <a:gd name="T33" fmla="*/ 431800 h 272"/>
              <a:gd name="T34" fmla="*/ 635990 w 476"/>
              <a:gd name="T35" fmla="*/ 412750 h 272"/>
              <a:gd name="T36" fmla="*/ 701853 w 476"/>
              <a:gd name="T37" fmla="*/ 411163 h 272"/>
              <a:gd name="T38" fmla="*/ 823288 w 476"/>
              <a:gd name="T39" fmla="*/ 393700 h 272"/>
              <a:gd name="T40" fmla="*/ 924141 w 476"/>
              <a:gd name="T41" fmla="*/ 363538 h 272"/>
              <a:gd name="T42" fmla="*/ 979713 w 476"/>
              <a:gd name="T43" fmla="*/ 325438 h 272"/>
              <a:gd name="T44" fmla="*/ 971480 w 476"/>
              <a:gd name="T45" fmla="*/ 292100 h 272"/>
              <a:gd name="T46" fmla="*/ 969422 w 476"/>
              <a:gd name="T47" fmla="*/ 258763 h 272"/>
              <a:gd name="T48" fmla="*/ 955014 w 476"/>
              <a:gd name="T49" fmla="*/ 225425 h 272"/>
              <a:gd name="T50" fmla="*/ 901501 w 476"/>
              <a:gd name="T51" fmla="*/ 163513 h 272"/>
              <a:gd name="T52" fmla="*/ 847987 w 476"/>
              <a:gd name="T53" fmla="*/ 134938 h 272"/>
              <a:gd name="T54" fmla="*/ 757425 w 476"/>
              <a:gd name="T55" fmla="*/ 103188 h 272"/>
              <a:gd name="T56" fmla="*/ 685387 w 476"/>
              <a:gd name="T57" fmla="*/ 90488 h 272"/>
              <a:gd name="T58" fmla="*/ 625699 w 476"/>
              <a:gd name="T59" fmla="*/ 73025 h 272"/>
              <a:gd name="T60" fmla="*/ 566011 w 476"/>
              <a:gd name="T61" fmla="*/ 66675 h 272"/>
              <a:gd name="T62" fmla="*/ 461041 w 476"/>
              <a:gd name="T63" fmla="*/ 57150 h 272"/>
              <a:gd name="T64" fmla="*/ 380771 w 476"/>
              <a:gd name="T65" fmla="*/ 65088 h 272"/>
              <a:gd name="T66" fmla="*/ 214055 w 476"/>
              <a:gd name="T67" fmla="*/ 153988 h 27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76" h="272">
                <a:moveTo>
                  <a:pt x="388" y="0"/>
                </a:moveTo>
                <a:lnTo>
                  <a:pt x="185" y="41"/>
                </a:lnTo>
                <a:lnTo>
                  <a:pt x="125" y="38"/>
                </a:lnTo>
                <a:lnTo>
                  <a:pt x="86" y="44"/>
                </a:lnTo>
                <a:lnTo>
                  <a:pt x="58" y="54"/>
                </a:lnTo>
                <a:lnTo>
                  <a:pt x="65" y="53"/>
                </a:lnTo>
                <a:lnTo>
                  <a:pt x="19" y="81"/>
                </a:lnTo>
                <a:lnTo>
                  <a:pt x="5" y="94"/>
                </a:lnTo>
                <a:lnTo>
                  <a:pt x="0" y="110"/>
                </a:lnTo>
                <a:lnTo>
                  <a:pt x="5" y="131"/>
                </a:lnTo>
                <a:lnTo>
                  <a:pt x="18" y="148"/>
                </a:lnTo>
                <a:lnTo>
                  <a:pt x="16" y="164"/>
                </a:lnTo>
                <a:lnTo>
                  <a:pt x="44" y="200"/>
                </a:lnTo>
                <a:lnTo>
                  <a:pt x="84" y="236"/>
                </a:lnTo>
                <a:lnTo>
                  <a:pt x="144" y="248"/>
                </a:lnTo>
                <a:lnTo>
                  <a:pt x="196" y="264"/>
                </a:lnTo>
                <a:lnTo>
                  <a:pt x="256" y="272"/>
                </a:lnTo>
                <a:lnTo>
                  <a:pt x="309" y="260"/>
                </a:lnTo>
                <a:lnTo>
                  <a:pt x="341" y="259"/>
                </a:lnTo>
                <a:lnTo>
                  <a:pt x="400" y="248"/>
                </a:lnTo>
                <a:lnTo>
                  <a:pt x="449" y="229"/>
                </a:lnTo>
                <a:lnTo>
                  <a:pt x="476" y="205"/>
                </a:lnTo>
                <a:lnTo>
                  <a:pt x="472" y="184"/>
                </a:lnTo>
                <a:lnTo>
                  <a:pt x="471" y="163"/>
                </a:lnTo>
                <a:lnTo>
                  <a:pt x="464" y="142"/>
                </a:lnTo>
                <a:lnTo>
                  <a:pt x="438" y="103"/>
                </a:lnTo>
                <a:lnTo>
                  <a:pt x="412" y="85"/>
                </a:lnTo>
                <a:lnTo>
                  <a:pt x="368" y="65"/>
                </a:lnTo>
                <a:lnTo>
                  <a:pt x="333" y="57"/>
                </a:lnTo>
                <a:lnTo>
                  <a:pt x="304" y="46"/>
                </a:lnTo>
                <a:lnTo>
                  <a:pt x="275" y="42"/>
                </a:lnTo>
                <a:lnTo>
                  <a:pt x="224" y="36"/>
                </a:lnTo>
                <a:lnTo>
                  <a:pt x="185" y="41"/>
                </a:lnTo>
                <a:lnTo>
                  <a:pt x="104" y="97"/>
                </a:lnTo>
              </a:path>
            </a:pathLst>
          </a:custGeom>
          <a:noFill/>
          <a:ln w="57150" cmpd="sng">
            <a:solidFill>
              <a:srgbClr val="FF99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Text Box 5">
            <a:extLst>
              <a:ext uri="{FF2B5EF4-FFF2-40B4-BE49-F238E27FC236}">
                <a16:creationId xmlns:a16="http://schemas.microsoft.com/office/drawing/2014/main" id="{3178CCFF-4364-4244-977F-816F5830BB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1828800"/>
            <a:ext cx="1594796" cy="584775"/>
          </a:xfrm>
          <a:prstGeom prst="rect">
            <a:avLst/>
          </a:prstGeom>
          <a:solidFill>
            <a:schemeClr val="bg1"/>
          </a:solidFill>
          <a:ln w="28575">
            <a:solidFill>
              <a:srgbClr val="FF99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sz="1600" dirty="0">
                <a:latin typeface="Times New Roman" pitchFamily="18" charset="0"/>
              </a:rPr>
              <a:t>Slightly different</a:t>
            </a:r>
          </a:p>
          <a:p>
            <a:pPr algn="ctr"/>
            <a:r>
              <a:rPr lang="en-US" sz="1600" dirty="0">
                <a:latin typeface="Times New Roman" pitchFamily="18" charset="0"/>
              </a:rPr>
              <a:t>initial value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183B8C9-4E4C-4C1F-B28D-6F54CC338CB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83079" y="2286000"/>
            <a:ext cx="5268818" cy="3889287"/>
          </a:xfrm>
          <a:prstGeom prst="rect">
            <a:avLst/>
          </a:prstGeom>
        </p:spPr>
      </p:pic>
      <p:sp>
        <p:nvSpPr>
          <p:cNvPr id="21" name="Text Box 3">
            <a:extLst>
              <a:ext uri="{FF2B5EF4-FFF2-40B4-BE49-F238E27FC236}">
                <a16:creationId xmlns:a16="http://schemas.microsoft.com/office/drawing/2014/main" id="{97B31E6D-8085-4857-A9A9-2863F750E0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8800" y="2709446"/>
            <a:ext cx="2582374" cy="338554"/>
          </a:xfrm>
          <a:prstGeom prst="rect">
            <a:avLst/>
          </a:prstGeom>
          <a:solidFill>
            <a:schemeClr val="bg1"/>
          </a:solidFill>
          <a:ln w="38100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600" dirty="0">
                <a:latin typeface="Times New Roman" pitchFamily="18" charset="0"/>
              </a:rPr>
              <a:t>Totally different oscillations!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7F911C6-43B9-4BDF-8F5D-539415078B3B}"/>
              </a:ext>
            </a:extLst>
          </p:cNvPr>
          <p:cNvSpPr txBox="1"/>
          <p:nvPr/>
        </p:nvSpPr>
        <p:spPr>
          <a:xfrm>
            <a:off x="2937935" y="2048933"/>
            <a:ext cx="106680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sin[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3D1D7C5-F18F-46AC-B9B8-73D5409E64E2}"/>
              </a:ext>
            </a:extLst>
          </p:cNvPr>
          <p:cNvGrpSpPr/>
          <p:nvPr/>
        </p:nvGrpSpPr>
        <p:grpSpPr>
          <a:xfrm>
            <a:off x="584202" y="3240294"/>
            <a:ext cx="1315148" cy="442707"/>
            <a:chOff x="584202" y="3240294"/>
            <a:chExt cx="1315148" cy="442707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F7A908A-CE55-4544-829C-908B71E5896B}"/>
                </a:ext>
              </a:extLst>
            </p:cNvPr>
            <p:cNvSpPr/>
            <p:nvPr/>
          </p:nvSpPr>
          <p:spPr>
            <a:xfrm>
              <a:off x="673721" y="3240294"/>
              <a:ext cx="1054101" cy="4427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0D4FF32-8688-40A6-BDAF-3E1C18BBEC85}"/>
                </a:ext>
              </a:extLst>
            </p:cNvPr>
            <p:cNvSpPr txBox="1"/>
            <p:nvPr/>
          </p:nvSpPr>
          <p:spPr>
            <a:xfrm>
              <a:off x="584202" y="3244657"/>
              <a:ext cx="13151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tt</a:t>
              </a:r>
              <a:r>
                <a:rPr 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= _time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646672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41" b="5482"/>
          <a:stretch>
            <a:fillRect/>
          </a:stretch>
        </p:blipFill>
        <p:spPr bwMode="auto">
          <a:xfrm>
            <a:off x="546100" y="1008063"/>
            <a:ext cx="8161338" cy="554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1295400" y="3624263"/>
            <a:ext cx="1916113" cy="269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0" name="Freeform 7"/>
          <p:cNvSpPr>
            <a:spLocks/>
          </p:cNvSpPr>
          <p:nvPr/>
        </p:nvSpPr>
        <p:spPr bwMode="auto">
          <a:xfrm>
            <a:off x="810904" y="1008063"/>
            <a:ext cx="755650" cy="431800"/>
          </a:xfrm>
          <a:custGeom>
            <a:avLst/>
            <a:gdLst>
              <a:gd name="T0" fmla="*/ 615950 w 476"/>
              <a:gd name="T1" fmla="*/ 0 h 272"/>
              <a:gd name="T2" fmla="*/ 293688 w 476"/>
              <a:gd name="T3" fmla="*/ 65088 h 272"/>
              <a:gd name="T4" fmla="*/ 198438 w 476"/>
              <a:gd name="T5" fmla="*/ 60325 h 272"/>
              <a:gd name="T6" fmla="*/ 136525 w 476"/>
              <a:gd name="T7" fmla="*/ 69850 h 272"/>
              <a:gd name="T8" fmla="*/ 92075 w 476"/>
              <a:gd name="T9" fmla="*/ 85725 h 272"/>
              <a:gd name="T10" fmla="*/ 103188 w 476"/>
              <a:gd name="T11" fmla="*/ 84138 h 272"/>
              <a:gd name="T12" fmla="*/ 30163 w 476"/>
              <a:gd name="T13" fmla="*/ 128588 h 272"/>
              <a:gd name="T14" fmla="*/ 7938 w 476"/>
              <a:gd name="T15" fmla="*/ 149225 h 272"/>
              <a:gd name="T16" fmla="*/ 0 w 476"/>
              <a:gd name="T17" fmla="*/ 174625 h 272"/>
              <a:gd name="T18" fmla="*/ 7938 w 476"/>
              <a:gd name="T19" fmla="*/ 207963 h 272"/>
              <a:gd name="T20" fmla="*/ 28575 w 476"/>
              <a:gd name="T21" fmla="*/ 234950 h 272"/>
              <a:gd name="T22" fmla="*/ 25400 w 476"/>
              <a:gd name="T23" fmla="*/ 260350 h 272"/>
              <a:gd name="T24" fmla="*/ 69850 w 476"/>
              <a:gd name="T25" fmla="*/ 317500 h 272"/>
              <a:gd name="T26" fmla="*/ 133350 w 476"/>
              <a:gd name="T27" fmla="*/ 374650 h 272"/>
              <a:gd name="T28" fmla="*/ 228600 w 476"/>
              <a:gd name="T29" fmla="*/ 393700 h 272"/>
              <a:gd name="T30" fmla="*/ 311150 w 476"/>
              <a:gd name="T31" fmla="*/ 419100 h 272"/>
              <a:gd name="T32" fmla="*/ 406400 w 476"/>
              <a:gd name="T33" fmla="*/ 431800 h 272"/>
              <a:gd name="T34" fmla="*/ 490538 w 476"/>
              <a:gd name="T35" fmla="*/ 412750 h 272"/>
              <a:gd name="T36" fmla="*/ 541338 w 476"/>
              <a:gd name="T37" fmla="*/ 411163 h 272"/>
              <a:gd name="T38" fmla="*/ 635000 w 476"/>
              <a:gd name="T39" fmla="*/ 393700 h 272"/>
              <a:gd name="T40" fmla="*/ 712788 w 476"/>
              <a:gd name="T41" fmla="*/ 363538 h 272"/>
              <a:gd name="T42" fmla="*/ 755650 w 476"/>
              <a:gd name="T43" fmla="*/ 325438 h 272"/>
              <a:gd name="T44" fmla="*/ 749300 w 476"/>
              <a:gd name="T45" fmla="*/ 292100 h 272"/>
              <a:gd name="T46" fmla="*/ 747713 w 476"/>
              <a:gd name="T47" fmla="*/ 258763 h 272"/>
              <a:gd name="T48" fmla="*/ 736600 w 476"/>
              <a:gd name="T49" fmla="*/ 225425 h 272"/>
              <a:gd name="T50" fmla="*/ 695325 w 476"/>
              <a:gd name="T51" fmla="*/ 163513 h 272"/>
              <a:gd name="T52" fmla="*/ 654050 w 476"/>
              <a:gd name="T53" fmla="*/ 134938 h 272"/>
              <a:gd name="T54" fmla="*/ 584200 w 476"/>
              <a:gd name="T55" fmla="*/ 103188 h 272"/>
              <a:gd name="T56" fmla="*/ 528638 w 476"/>
              <a:gd name="T57" fmla="*/ 90488 h 272"/>
              <a:gd name="T58" fmla="*/ 482600 w 476"/>
              <a:gd name="T59" fmla="*/ 73025 h 272"/>
              <a:gd name="T60" fmla="*/ 436563 w 476"/>
              <a:gd name="T61" fmla="*/ 66675 h 272"/>
              <a:gd name="T62" fmla="*/ 355600 w 476"/>
              <a:gd name="T63" fmla="*/ 57150 h 272"/>
              <a:gd name="T64" fmla="*/ 293688 w 476"/>
              <a:gd name="T65" fmla="*/ 65088 h 272"/>
              <a:gd name="T66" fmla="*/ 165100 w 476"/>
              <a:gd name="T67" fmla="*/ 153988 h 27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76" h="272">
                <a:moveTo>
                  <a:pt x="388" y="0"/>
                </a:moveTo>
                <a:lnTo>
                  <a:pt x="185" y="41"/>
                </a:lnTo>
                <a:lnTo>
                  <a:pt x="125" y="38"/>
                </a:lnTo>
                <a:lnTo>
                  <a:pt x="86" y="44"/>
                </a:lnTo>
                <a:lnTo>
                  <a:pt x="58" y="54"/>
                </a:lnTo>
                <a:lnTo>
                  <a:pt x="65" y="53"/>
                </a:lnTo>
                <a:lnTo>
                  <a:pt x="19" y="81"/>
                </a:lnTo>
                <a:lnTo>
                  <a:pt x="5" y="94"/>
                </a:lnTo>
                <a:lnTo>
                  <a:pt x="0" y="110"/>
                </a:lnTo>
                <a:lnTo>
                  <a:pt x="5" y="131"/>
                </a:lnTo>
                <a:lnTo>
                  <a:pt x="18" y="148"/>
                </a:lnTo>
                <a:lnTo>
                  <a:pt x="16" y="164"/>
                </a:lnTo>
                <a:lnTo>
                  <a:pt x="44" y="200"/>
                </a:lnTo>
                <a:lnTo>
                  <a:pt x="84" y="236"/>
                </a:lnTo>
                <a:lnTo>
                  <a:pt x="144" y="248"/>
                </a:lnTo>
                <a:lnTo>
                  <a:pt x="196" y="264"/>
                </a:lnTo>
                <a:lnTo>
                  <a:pt x="256" y="272"/>
                </a:lnTo>
                <a:lnTo>
                  <a:pt x="309" y="260"/>
                </a:lnTo>
                <a:lnTo>
                  <a:pt x="341" y="259"/>
                </a:lnTo>
                <a:lnTo>
                  <a:pt x="400" y="248"/>
                </a:lnTo>
                <a:lnTo>
                  <a:pt x="449" y="229"/>
                </a:lnTo>
                <a:lnTo>
                  <a:pt x="476" y="205"/>
                </a:lnTo>
                <a:lnTo>
                  <a:pt x="472" y="184"/>
                </a:lnTo>
                <a:lnTo>
                  <a:pt x="471" y="163"/>
                </a:lnTo>
                <a:lnTo>
                  <a:pt x="464" y="142"/>
                </a:lnTo>
                <a:lnTo>
                  <a:pt x="438" y="103"/>
                </a:lnTo>
                <a:lnTo>
                  <a:pt x="412" y="85"/>
                </a:lnTo>
                <a:lnTo>
                  <a:pt x="368" y="65"/>
                </a:lnTo>
                <a:lnTo>
                  <a:pt x="333" y="57"/>
                </a:lnTo>
                <a:lnTo>
                  <a:pt x="304" y="46"/>
                </a:lnTo>
                <a:lnTo>
                  <a:pt x="275" y="42"/>
                </a:lnTo>
                <a:lnTo>
                  <a:pt x="224" y="36"/>
                </a:lnTo>
                <a:lnTo>
                  <a:pt x="185" y="41"/>
                </a:lnTo>
                <a:lnTo>
                  <a:pt x="104" y="97"/>
                </a:lnTo>
              </a:path>
            </a:pathLst>
          </a:custGeom>
          <a:noFill/>
          <a:ln w="57150" cmpd="sng">
            <a:solidFill>
              <a:srgbClr val="CCFF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1" name="Line 9"/>
          <p:cNvSpPr>
            <a:spLocks noChangeShapeType="1"/>
          </p:cNvSpPr>
          <p:nvPr/>
        </p:nvSpPr>
        <p:spPr bwMode="auto">
          <a:xfrm flipV="1">
            <a:off x="1585604" y="1020763"/>
            <a:ext cx="1409700" cy="215900"/>
          </a:xfrm>
          <a:prstGeom prst="line">
            <a:avLst/>
          </a:prstGeom>
          <a:noFill/>
          <a:ln w="38100">
            <a:solidFill>
              <a:srgbClr val="CCFF33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3" name="Rectangle 7"/>
          <p:cNvSpPr>
            <a:spLocks noChangeArrowheads="1"/>
          </p:cNvSpPr>
          <p:nvPr/>
        </p:nvSpPr>
        <p:spPr bwMode="auto">
          <a:xfrm>
            <a:off x="1402353" y="285750"/>
            <a:ext cx="633930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lang="en-US" b="1" dirty="0">
                <a:solidFill>
                  <a:srgbClr val="000000"/>
                </a:solidFill>
                <a:cs typeface="Arial" charset="0"/>
              </a:rPr>
              <a:t>Use of LSODA Solver for Stiff or Non-Power-Law Systems</a:t>
            </a:r>
          </a:p>
        </p:txBody>
      </p:sp>
      <p:sp>
        <p:nvSpPr>
          <p:cNvPr id="21514" name="Text Box 5"/>
          <p:cNvSpPr txBox="1">
            <a:spLocks noChangeArrowheads="1"/>
          </p:cNvSpPr>
          <p:nvPr/>
        </p:nvSpPr>
        <p:spPr bwMode="auto">
          <a:xfrm>
            <a:off x="3091984" y="852488"/>
            <a:ext cx="1970411" cy="338554"/>
          </a:xfrm>
          <a:prstGeom prst="rect">
            <a:avLst/>
          </a:prstGeom>
          <a:solidFill>
            <a:srgbClr val="CC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sz="1600" b="1" dirty="0">
                <a:latin typeface="Times New Roman" pitchFamily="18" charset="0"/>
              </a:rPr>
              <a:t>Select Phase Plot 2D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484272" y="1912294"/>
            <a:ext cx="2459328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x'' + .25 x' - x + x^3 = A sin(t)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A654FC7-AF23-4B60-BE5B-1C8DAC799D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298" y="1689795"/>
            <a:ext cx="7618018" cy="333940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518555E-D596-498A-A566-AEE65E8761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608" y="1923343"/>
            <a:ext cx="3299792" cy="28733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DE84C4E-5B6E-48CA-8CD3-0679425167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608" y="1939034"/>
            <a:ext cx="3223592" cy="282306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C6D27C3-990F-4C76-80B0-15AA2773250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11514" y="2276566"/>
            <a:ext cx="5264140" cy="3417891"/>
          </a:xfrm>
          <a:prstGeom prst="rect">
            <a:avLst/>
          </a:prstGeom>
        </p:spPr>
      </p:pic>
      <p:sp>
        <p:nvSpPr>
          <p:cNvPr id="20" name="Freeform 7">
            <a:extLst>
              <a:ext uri="{FF2B5EF4-FFF2-40B4-BE49-F238E27FC236}">
                <a16:creationId xmlns:a16="http://schemas.microsoft.com/office/drawing/2014/main" id="{1E0E32E6-DC96-4568-BD10-191A7EADB964}"/>
              </a:ext>
            </a:extLst>
          </p:cNvPr>
          <p:cNvSpPr>
            <a:spLocks/>
          </p:cNvSpPr>
          <p:nvPr/>
        </p:nvSpPr>
        <p:spPr bwMode="auto">
          <a:xfrm>
            <a:off x="3024459" y="2461533"/>
            <a:ext cx="755650" cy="431800"/>
          </a:xfrm>
          <a:custGeom>
            <a:avLst/>
            <a:gdLst>
              <a:gd name="T0" fmla="*/ 615950 w 476"/>
              <a:gd name="T1" fmla="*/ 0 h 272"/>
              <a:gd name="T2" fmla="*/ 293688 w 476"/>
              <a:gd name="T3" fmla="*/ 65088 h 272"/>
              <a:gd name="T4" fmla="*/ 198438 w 476"/>
              <a:gd name="T5" fmla="*/ 60325 h 272"/>
              <a:gd name="T6" fmla="*/ 136525 w 476"/>
              <a:gd name="T7" fmla="*/ 69850 h 272"/>
              <a:gd name="T8" fmla="*/ 92075 w 476"/>
              <a:gd name="T9" fmla="*/ 85725 h 272"/>
              <a:gd name="T10" fmla="*/ 103188 w 476"/>
              <a:gd name="T11" fmla="*/ 84138 h 272"/>
              <a:gd name="T12" fmla="*/ 30163 w 476"/>
              <a:gd name="T13" fmla="*/ 128588 h 272"/>
              <a:gd name="T14" fmla="*/ 7938 w 476"/>
              <a:gd name="T15" fmla="*/ 149225 h 272"/>
              <a:gd name="T16" fmla="*/ 0 w 476"/>
              <a:gd name="T17" fmla="*/ 174625 h 272"/>
              <a:gd name="T18" fmla="*/ 7938 w 476"/>
              <a:gd name="T19" fmla="*/ 207963 h 272"/>
              <a:gd name="T20" fmla="*/ 28575 w 476"/>
              <a:gd name="T21" fmla="*/ 234950 h 272"/>
              <a:gd name="T22" fmla="*/ 25400 w 476"/>
              <a:gd name="T23" fmla="*/ 260350 h 272"/>
              <a:gd name="T24" fmla="*/ 69850 w 476"/>
              <a:gd name="T25" fmla="*/ 317500 h 272"/>
              <a:gd name="T26" fmla="*/ 133350 w 476"/>
              <a:gd name="T27" fmla="*/ 374650 h 272"/>
              <a:gd name="T28" fmla="*/ 228600 w 476"/>
              <a:gd name="T29" fmla="*/ 393700 h 272"/>
              <a:gd name="T30" fmla="*/ 311150 w 476"/>
              <a:gd name="T31" fmla="*/ 419100 h 272"/>
              <a:gd name="T32" fmla="*/ 406400 w 476"/>
              <a:gd name="T33" fmla="*/ 431800 h 272"/>
              <a:gd name="T34" fmla="*/ 490538 w 476"/>
              <a:gd name="T35" fmla="*/ 412750 h 272"/>
              <a:gd name="T36" fmla="*/ 541338 w 476"/>
              <a:gd name="T37" fmla="*/ 411163 h 272"/>
              <a:gd name="T38" fmla="*/ 635000 w 476"/>
              <a:gd name="T39" fmla="*/ 393700 h 272"/>
              <a:gd name="T40" fmla="*/ 712788 w 476"/>
              <a:gd name="T41" fmla="*/ 363538 h 272"/>
              <a:gd name="T42" fmla="*/ 755650 w 476"/>
              <a:gd name="T43" fmla="*/ 325438 h 272"/>
              <a:gd name="T44" fmla="*/ 749300 w 476"/>
              <a:gd name="T45" fmla="*/ 292100 h 272"/>
              <a:gd name="T46" fmla="*/ 747713 w 476"/>
              <a:gd name="T47" fmla="*/ 258763 h 272"/>
              <a:gd name="T48" fmla="*/ 736600 w 476"/>
              <a:gd name="T49" fmla="*/ 225425 h 272"/>
              <a:gd name="T50" fmla="*/ 695325 w 476"/>
              <a:gd name="T51" fmla="*/ 163513 h 272"/>
              <a:gd name="T52" fmla="*/ 654050 w 476"/>
              <a:gd name="T53" fmla="*/ 134938 h 272"/>
              <a:gd name="T54" fmla="*/ 584200 w 476"/>
              <a:gd name="T55" fmla="*/ 103188 h 272"/>
              <a:gd name="T56" fmla="*/ 528638 w 476"/>
              <a:gd name="T57" fmla="*/ 90488 h 272"/>
              <a:gd name="T58" fmla="*/ 482600 w 476"/>
              <a:gd name="T59" fmla="*/ 73025 h 272"/>
              <a:gd name="T60" fmla="*/ 436563 w 476"/>
              <a:gd name="T61" fmla="*/ 66675 h 272"/>
              <a:gd name="T62" fmla="*/ 355600 w 476"/>
              <a:gd name="T63" fmla="*/ 57150 h 272"/>
              <a:gd name="T64" fmla="*/ 293688 w 476"/>
              <a:gd name="T65" fmla="*/ 65088 h 272"/>
              <a:gd name="T66" fmla="*/ 165100 w 476"/>
              <a:gd name="T67" fmla="*/ 153988 h 27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76" h="272">
                <a:moveTo>
                  <a:pt x="388" y="0"/>
                </a:moveTo>
                <a:lnTo>
                  <a:pt x="185" y="41"/>
                </a:lnTo>
                <a:lnTo>
                  <a:pt x="125" y="38"/>
                </a:lnTo>
                <a:lnTo>
                  <a:pt x="86" y="44"/>
                </a:lnTo>
                <a:lnTo>
                  <a:pt x="58" y="54"/>
                </a:lnTo>
                <a:lnTo>
                  <a:pt x="65" y="53"/>
                </a:lnTo>
                <a:lnTo>
                  <a:pt x="19" y="81"/>
                </a:lnTo>
                <a:lnTo>
                  <a:pt x="5" y="94"/>
                </a:lnTo>
                <a:lnTo>
                  <a:pt x="0" y="110"/>
                </a:lnTo>
                <a:lnTo>
                  <a:pt x="5" y="131"/>
                </a:lnTo>
                <a:lnTo>
                  <a:pt x="18" y="148"/>
                </a:lnTo>
                <a:lnTo>
                  <a:pt x="16" y="164"/>
                </a:lnTo>
                <a:lnTo>
                  <a:pt x="44" y="200"/>
                </a:lnTo>
                <a:lnTo>
                  <a:pt x="84" y="236"/>
                </a:lnTo>
                <a:lnTo>
                  <a:pt x="144" y="248"/>
                </a:lnTo>
                <a:lnTo>
                  <a:pt x="196" y="264"/>
                </a:lnTo>
                <a:lnTo>
                  <a:pt x="256" y="272"/>
                </a:lnTo>
                <a:lnTo>
                  <a:pt x="309" y="260"/>
                </a:lnTo>
                <a:lnTo>
                  <a:pt x="341" y="259"/>
                </a:lnTo>
                <a:lnTo>
                  <a:pt x="400" y="248"/>
                </a:lnTo>
                <a:lnTo>
                  <a:pt x="449" y="229"/>
                </a:lnTo>
                <a:lnTo>
                  <a:pt x="476" y="205"/>
                </a:lnTo>
                <a:lnTo>
                  <a:pt x="472" y="184"/>
                </a:lnTo>
                <a:lnTo>
                  <a:pt x="471" y="163"/>
                </a:lnTo>
                <a:lnTo>
                  <a:pt x="464" y="142"/>
                </a:lnTo>
                <a:lnTo>
                  <a:pt x="438" y="103"/>
                </a:lnTo>
                <a:lnTo>
                  <a:pt x="412" y="85"/>
                </a:lnTo>
                <a:lnTo>
                  <a:pt x="368" y="65"/>
                </a:lnTo>
                <a:lnTo>
                  <a:pt x="333" y="57"/>
                </a:lnTo>
                <a:lnTo>
                  <a:pt x="304" y="46"/>
                </a:lnTo>
                <a:lnTo>
                  <a:pt x="275" y="42"/>
                </a:lnTo>
                <a:lnTo>
                  <a:pt x="224" y="36"/>
                </a:lnTo>
                <a:lnTo>
                  <a:pt x="185" y="41"/>
                </a:lnTo>
                <a:lnTo>
                  <a:pt x="104" y="97"/>
                </a:lnTo>
              </a:path>
            </a:pathLst>
          </a:custGeom>
          <a:noFill/>
          <a:ln w="57150" cmpd="sng">
            <a:solidFill>
              <a:srgbClr val="CCFF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Freeform 7">
            <a:extLst>
              <a:ext uri="{FF2B5EF4-FFF2-40B4-BE49-F238E27FC236}">
                <a16:creationId xmlns:a16="http://schemas.microsoft.com/office/drawing/2014/main" id="{23DED128-E249-4BE7-9B61-922FC26B5BCC}"/>
              </a:ext>
            </a:extLst>
          </p:cNvPr>
          <p:cNvSpPr>
            <a:spLocks/>
          </p:cNvSpPr>
          <p:nvPr/>
        </p:nvSpPr>
        <p:spPr bwMode="auto">
          <a:xfrm>
            <a:off x="7907059" y="5063232"/>
            <a:ext cx="755650" cy="431800"/>
          </a:xfrm>
          <a:custGeom>
            <a:avLst/>
            <a:gdLst>
              <a:gd name="T0" fmla="*/ 615950 w 476"/>
              <a:gd name="T1" fmla="*/ 0 h 272"/>
              <a:gd name="T2" fmla="*/ 293688 w 476"/>
              <a:gd name="T3" fmla="*/ 65088 h 272"/>
              <a:gd name="T4" fmla="*/ 198438 w 476"/>
              <a:gd name="T5" fmla="*/ 60325 h 272"/>
              <a:gd name="T6" fmla="*/ 136525 w 476"/>
              <a:gd name="T7" fmla="*/ 69850 h 272"/>
              <a:gd name="T8" fmla="*/ 92075 w 476"/>
              <a:gd name="T9" fmla="*/ 85725 h 272"/>
              <a:gd name="T10" fmla="*/ 103188 w 476"/>
              <a:gd name="T11" fmla="*/ 84138 h 272"/>
              <a:gd name="T12" fmla="*/ 30163 w 476"/>
              <a:gd name="T13" fmla="*/ 128588 h 272"/>
              <a:gd name="T14" fmla="*/ 7938 w 476"/>
              <a:gd name="T15" fmla="*/ 149225 h 272"/>
              <a:gd name="T16" fmla="*/ 0 w 476"/>
              <a:gd name="T17" fmla="*/ 174625 h 272"/>
              <a:gd name="T18" fmla="*/ 7938 w 476"/>
              <a:gd name="T19" fmla="*/ 207963 h 272"/>
              <a:gd name="T20" fmla="*/ 28575 w 476"/>
              <a:gd name="T21" fmla="*/ 234950 h 272"/>
              <a:gd name="T22" fmla="*/ 25400 w 476"/>
              <a:gd name="T23" fmla="*/ 260350 h 272"/>
              <a:gd name="T24" fmla="*/ 69850 w 476"/>
              <a:gd name="T25" fmla="*/ 317500 h 272"/>
              <a:gd name="T26" fmla="*/ 133350 w 476"/>
              <a:gd name="T27" fmla="*/ 374650 h 272"/>
              <a:gd name="T28" fmla="*/ 228600 w 476"/>
              <a:gd name="T29" fmla="*/ 393700 h 272"/>
              <a:gd name="T30" fmla="*/ 311150 w 476"/>
              <a:gd name="T31" fmla="*/ 419100 h 272"/>
              <a:gd name="T32" fmla="*/ 406400 w 476"/>
              <a:gd name="T33" fmla="*/ 431800 h 272"/>
              <a:gd name="T34" fmla="*/ 490538 w 476"/>
              <a:gd name="T35" fmla="*/ 412750 h 272"/>
              <a:gd name="T36" fmla="*/ 541338 w 476"/>
              <a:gd name="T37" fmla="*/ 411163 h 272"/>
              <a:gd name="T38" fmla="*/ 635000 w 476"/>
              <a:gd name="T39" fmla="*/ 393700 h 272"/>
              <a:gd name="T40" fmla="*/ 712788 w 476"/>
              <a:gd name="T41" fmla="*/ 363538 h 272"/>
              <a:gd name="T42" fmla="*/ 755650 w 476"/>
              <a:gd name="T43" fmla="*/ 325438 h 272"/>
              <a:gd name="T44" fmla="*/ 749300 w 476"/>
              <a:gd name="T45" fmla="*/ 292100 h 272"/>
              <a:gd name="T46" fmla="*/ 747713 w 476"/>
              <a:gd name="T47" fmla="*/ 258763 h 272"/>
              <a:gd name="T48" fmla="*/ 736600 w 476"/>
              <a:gd name="T49" fmla="*/ 225425 h 272"/>
              <a:gd name="T50" fmla="*/ 695325 w 476"/>
              <a:gd name="T51" fmla="*/ 163513 h 272"/>
              <a:gd name="T52" fmla="*/ 654050 w 476"/>
              <a:gd name="T53" fmla="*/ 134938 h 272"/>
              <a:gd name="T54" fmla="*/ 584200 w 476"/>
              <a:gd name="T55" fmla="*/ 103188 h 272"/>
              <a:gd name="T56" fmla="*/ 528638 w 476"/>
              <a:gd name="T57" fmla="*/ 90488 h 272"/>
              <a:gd name="T58" fmla="*/ 482600 w 476"/>
              <a:gd name="T59" fmla="*/ 73025 h 272"/>
              <a:gd name="T60" fmla="*/ 436563 w 476"/>
              <a:gd name="T61" fmla="*/ 66675 h 272"/>
              <a:gd name="T62" fmla="*/ 355600 w 476"/>
              <a:gd name="T63" fmla="*/ 57150 h 272"/>
              <a:gd name="T64" fmla="*/ 293688 w 476"/>
              <a:gd name="T65" fmla="*/ 65088 h 272"/>
              <a:gd name="T66" fmla="*/ 165100 w 476"/>
              <a:gd name="T67" fmla="*/ 153988 h 27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76" h="272">
                <a:moveTo>
                  <a:pt x="388" y="0"/>
                </a:moveTo>
                <a:lnTo>
                  <a:pt x="185" y="41"/>
                </a:lnTo>
                <a:lnTo>
                  <a:pt x="125" y="38"/>
                </a:lnTo>
                <a:lnTo>
                  <a:pt x="86" y="44"/>
                </a:lnTo>
                <a:lnTo>
                  <a:pt x="58" y="54"/>
                </a:lnTo>
                <a:lnTo>
                  <a:pt x="65" y="53"/>
                </a:lnTo>
                <a:lnTo>
                  <a:pt x="19" y="81"/>
                </a:lnTo>
                <a:lnTo>
                  <a:pt x="5" y="94"/>
                </a:lnTo>
                <a:lnTo>
                  <a:pt x="0" y="110"/>
                </a:lnTo>
                <a:lnTo>
                  <a:pt x="5" y="131"/>
                </a:lnTo>
                <a:lnTo>
                  <a:pt x="18" y="148"/>
                </a:lnTo>
                <a:lnTo>
                  <a:pt x="16" y="164"/>
                </a:lnTo>
                <a:lnTo>
                  <a:pt x="44" y="200"/>
                </a:lnTo>
                <a:lnTo>
                  <a:pt x="84" y="236"/>
                </a:lnTo>
                <a:lnTo>
                  <a:pt x="144" y="248"/>
                </a:lnTo>
                <a:lnTo>
                  <a:pt x="196" y="264"/>
                </a:lnTo>
                <a:lnTo>
                  <a:pt x="256" y="272"/>
                </a:lnTo>
                <a:lnTo>
                  <a:pt x="309" y="260"/>
                </a:lnTo>
                <a:lnTo>
                  <a:pt x="341" y="259"/>
                </a:lnTo>
                <a:lnTo>
                  <a:pt x="400" y="248"/>
                </a:lnTo>
                <a:lnTo>
                  <a:pt x="449" y="229"/>
                </a:lnTo>
                <a:lnTo>
                  <a:pt x="476" y="205"/>
                </a:lnTo>
                <a:lnTo>
                  <a:pt x="472" y="184"/>
                </a:lnTo>
                <a:lnTo>
                  <a:pt x="471" y="163"/>
                </a:lnTo>
                <a:lnTo>
                  <a:pt x="464" y="142"/>
                </a:lnTo>
                <a:lnTo>
                  <a:pt x="438" y="103"/>
                </a:lnTo>
                <a:lnTo>
                  <a:pt x="412" y="85"/>
                </a:lnTo>
                <a:lnTo>
                  <a:pt x="368" y="65"/>
                </a:lnTo>
                <a:lnTo>
                  <a:pt x="333" y="57"/>
                </a:lnTo>
                <a:lnTo>
                  <a:pt x="304" y="46"/>
                </a:lnTo>
                <a:lnTo>
                  <a:pt x="275" y="42"/>
                </a:lnTo>
                <a:lnTo>
                  <a:pt x="224" y="36"/>
                </a:lnTo>
                <a:lnTo>
                  <a:pt x="185" y="41"/>
                </a:lnTo>
                <a:lnTo>
                  <a:pt x="104" y="97"/>
                </a:lnTo>
              </a:path>
            </a:pathLst>
          </a:custGeom>
          <a:noFill/>
          <a:ln w="57150" cmpd="sng">
            <a:solidFill>
              <a:srgbClr val="CCFF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EF32C37-D574-44A3-A8E2-78723E893E76}"/>
              </a:ext>
            </a:extLst>
          </p:cNvPr>
          <p:cNvSpPr txBox="1"/>
          <p:nvPr/>
        </p:nvSpPr>
        <p:spPr>
          <a:xfrm>
            <a:off x="2937935" y="2048933"/>
            <a:ext cx="106680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sin[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76340A8-B756-4B5E-8119-475DD81714F6}"/>
              </a:ext>
            </a:extLst>
          </p:cNvPr>
          <p:cNvGrpSpPr/>
          <p:nvPr/>
        </p:nvGrpSpPr>
        <p:grpSpPr>
          <a:xfrm>
            <a:off x="584202" y="3240294"/>
            <a:ext cx="1315148" cy="442707"/>
            <a:chOff x="584202" y="3240294"/>
            <a:chExt cx="1315148" cy="442707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B366ADE-4242-4724-891A-2FF9C75B8006}"/>
                </a:ext>
              </a:extLst>
            </p:cNvPr>
            <p:cNvSpPr/>
            <p:nvPr/>
          </p:nvSpPr>
          <p:spPr>
            <a:xfrm>
              <a:off x="673721" y="3240294"/>
              <a:ext cx="1054101" cy="4427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93B2743-899F-4C42-8B95-C9A2B4B5A1B6}"/>
                </a:ext>
              </a:extLst>
            </p:cNvPr>
            <p:cNvSpPr txBox="1"/>
            <p:nvPr/>
          </p:nvSpPr>
          <p:spPr>
            <a:xfrm>
              <a:off x="584202" y="3244657"/>
              <a:ext cx="13151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tt</a:t>
              </a:r>
              <a:r>
                <a:rPr 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= _time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780030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41" b="5482"/>
          <a:stretch>
            <a:fillRect/>
          </a:stretch>
        </p:blipFill>
        <p:spPr bwMode="auto">
          <a:xfrm>
            <a:off x="546100" y="1008063"/>
            <a:ext cx="8161338" cy="554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513" name="Rectangle 7"/>
          <p:cNvSpPr>
            <a:spLocks noChangeArrowheads="1"/>
          </p:cNvSpPr>
          <p:nvPr/>
        </p:nvSpPr>
        <p:spPr bwMode="auto">
          <a:xfrm>
            <a:off x="1402353" y="285750"/>
            <a:ext cx="633930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lang="en-US" b="1" dirty="0">
                <a:solidFill>
                  <a:srgbClr val="000000"/>
                </a:solidFill>
                <a:cs typeface="Arial" charset="0"/>
              </a:rPr>
              <a:t>Use of LSODA Solver for Stiff or Non-Power-Law Systems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8BE77C5-5127-4948-8D55-A4D41E520B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1" y="1905000"/>
            <a:ext cx="5314950" cy="3083221"/>
          </a:xfrm>
          <a:prstGeom prst="rect">
            <a:avLst/>
          </a:prstGeom>
        </p:spPr>
      </p:pic>
      <p:sp>
        <p:nvSpPr>
          <p:cNvPr id="36" name="Rectangle 4">
            <a:extLst>
              <a:ext uri="{FF2B5EF4-FFF2-40B4-BE49-F238E27FC236}">
                <a16:creationId xmlns:a16="http://schemas.microsoft.com/office/drawing/2014/main" id="{1ABCC632-A17D-4D2D-8ADE-B82E7E6497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400" y="3624263"/>
            <a:ext cx="1916113" cy="269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Freeform 7">
            <a:extLst>
              <a:ext uri="{FF2B5EF4-FFF2-40B4-BE49-F238E27FC236}">
                <a16:creationId xmlns:a16="http://schemas.microsoft.com/office/drawing/2014/main" id="{176CD193-512B-49C1-9512-9AD722553C03}"/>
              </a:ext>
            </a:extLst>
          </p:cNvPr>
          <p:cNvSpPr>
            <a:spLocks/>
          </p:cNvSpPr>
          <p:nvPr/>
        </p:nvSpPr>
        <p:spPr bwMode="auto">
          <a:xfrm>
            <a:off x="810904" y="1008063"/>
            <a:ext cx="755650" cy="431800"/>
          </a:xfrm>
          <a:custGeom>
            <a:avLst/>
            <a:gdLst>
              <a:gd name="T0" fmla="*/ 615950 w 476"/>
              <a:gd name="T1" fmla="*/ 0 h 272"/>
              <a:gd name="T2" fmla="*/ 293688 w 476"/>
              <a:gd name="T3" fmla="*/ 65088 h 272"/>
              <a:gd name="T4" fmla="*/ 198438 w 476"/>
              <a:gd name="T5" fmla="*/ 60325 h 272"/>
              <a:gd name="T6" fmla="*/ 136525 w 476"/>
              <a:gd name="T7" fmla="*/ 69850 h 272"/>
              <a:gd name="T8" fmla="*/ 92075 w 476"/>
              <a:gd name="T9" fmla="*/ 85725 h 272"/>
              <a:gd name="T10" fmla="*/ 103188 w 476"/>
              <a:gd name="T11" fmla="*/ 84138 h 272"/>
              <a:gd name="T12" fmla="*/ 30163 w 476"/>
              <a:gd name="T13" fmla="*/ 128588 h 272"/>
              <a:gd name="T14" fmla="*/ 7938 w 476"/>
              <a:gd name="T15" fmla="*/ 149225 h 272"/>
              <a:gd name="T16" fmla="*/ 0 w 476"/>
              <a:gd name="T17" fmla="*/ 174625 h 272"/>
              <a:gd name="T18" fmla="*/ 7938 w 476"/>
              <a:gd name="T19" fmla="*/ 207963 h 272"/>
              <a:gd name="T20" fmla="*/ 28575 w 476"/>
              <a:gd name="T21" fmla="*/ 234950 h 272"/>
              <a:gd name="T22" fmla="*/ 25400 w 476"/>
              <a:gd name="T23" fmla="*/ 260350 h 272"/>
              <a:gd name="T24" fmla="*/ 69850 w 476"/>
              <a:gd name="T25" fmla="*/ 317500 h 272"/>
              <a:gd name="T26" fmla="*/ 133350 w 476"/>
              <a:gd name="T27" fmla="*/ 374650 h 272"/>
              <a:gd name="T28" fmla="*/ 228600 w 476"/>
              <a:gd name="T29" fmla="*/ 393700 h 272"/>
              <a:gd name="T30" fmla="*/ 311150 w 476"/>
              <a:gd name="T31" fmla="*/ 419100 h 272"/>
              <a:gd name="T32" fmla="*/ 406400 w 476"/>
              <a:gd name="T33" fmla="*/ 431800 h 272"/>
              <a:gd name="T34" fmla="*/ 490538 w 476"/>
              <a:gd name="T35" fmla="*/ 412750 h 272"/>
              <a:gd name="T36" fmla="*/ 541338 w 476"/>
              <a:gd name="T37" fmla="*/ 411163 h 272"/>
              <a:gd name="T38" fmla="*/ 635000 w 476"/>
              <a:gd name="T39" fmla="*/ 393700 h 272"/>
              <a:gd name="T40" fmla="*/ 712788 w 476"/>
              <a:gd name="T41" fmla="*/ 363538 h 272"/>
              <a:gd name="T42" fmla="*/ 755650 w 476"/>
              <a:gd name="T43" fmla="*/ 325438 h 272"/>
              <a:gd name="T44" fmla="*/ 749300 w 476"/>
              <a:gd name="T45" fmla="*/ 292100 h 272"/>
              <a:gd name="T46" fmla="*/ 747713 w 476"/>
              <a:gd name="T47" fmla="*/ 258763 h 272"/>
              <a:gd name="T48" fmla="*/ 736600 w 476"/>
              <a:gd name="T49" fmla="*/ 225425 h 272"/>
              <a:gd name="T50" fmla="*/ 695325 w 476"/>
              <a:gd name="T51" fmla="*/ 163513 h 272"/>
              <a:gd name="T52" fmla="*/ 654050 w 476"/>
              <a:gd name="T53" fmla="*/ 134938 h 272"/>
              <a:gd name="T54" fmla="*/ 584200 w 476"/>
              <a:gd name="T55" fmla="*/ 103188 h 272"/>
              <a:gd name="T56" fmla="*/ 528638 w 476"/>
              <a:gd name="T57" fmla="*/ 90488 h 272"/>
              <a:gd name="T58" fmla="*/ 482600 w 476"/>
              <a:gd name="T59" fmla="*/ 73025 h 272"/>
              <a:gd name="T60" fmla="*/ 436563 w 476"/>
              <a:gd name="T61" fmla="*/ 66675 h 272"/>
              <a:gd name="T62" fmla="*/ 355600 w 476"/>
              <a:gd name="T63" fmla="*/ 57150 h 272"/>
              <a:gd name="T64" fmla="*/ 293688 w 476"/>
              <a:gd name="T65" fmla="*/ 65088 h 272"/>
              <a:gd name="T66" fmla="*/ 165100 w 476"/>
              <a:gd name="T67" fmla="*/ 153988 h 27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76" h="272">
                <a:moveTo>
                  <a:pt x="388" y="0"/>
                </a:moveTo>
                <a:lnTo>
                  <a:pt x="185" y="41"/>
                </a:lnTo>
                <a:lnTo>
                  <a:pt x="125" y="38"/>
                </a:lnTo>
                <a:lnTo>
                  <a:pt x="86" y="44"/>
                </a:lnTo>
                <a:lnTo>
                  <a:pt x="58" y="54"/>
                </a:lnTo>
                <a:lnTo>
                  <a:pt x="65" y="53"/>
                </a:lnTo>
                <a:lnTo>
                  <a:pt x="19" y="81"/>
                </a:lnTo>
                <a:lnTo>
                  <a:pt x="5" y="94"/>
                </a:lnTo>
                <a:lnTo>
                  <a:pt x="0" y="110"/>
                </a:lnTo>
                <a:lnTo>
                  <a:pt x="5" y="131"/>
                </a:lnTo>
                <a:lnTo>
                  <a:pt x="18" y="148"/>
                </a:lnTo>
                <a:lnTo>
                  <a:pt x="16" y="164"/>
                </a:lnTo>
                <a:lnTo>
                  <a:pt x="44" y="200"/>
                </a:lnTo>
                <a:lnTo>
                  <a:pt x="84" y="236"/>
                </a:lnTo>
                <a:lnTo>
                  <a:pt x="144" y="248"/>
                </a:lnTo>
                <a:lnTo>
                  <a:pt x="196" y="264"/>
                </a:lnTo>
                <a:lnTo>
                  <a:pt x="256" y="272"/>
                </a:lnTo>
                <a:lnTo>
                  <a:pt x="309" y="260"/>
                </a:lnTo>
                <a:lnTo>
                  <a:pt x="341" y="259"/>
                </a:lnTo>
                <a:lnTo>
                  <a:pt x="400" y="248"/>
                </a:lnTo>
                <a:lnTo>
                  <a:pt x="449" y="229"/>
                </a:lnTo>
                <a:lnTo>
                  <a:pt x="476" y="205"/>
                </a:lnTo>
                <a:lnTo>
                  <a:pt x="472" y="184"/>
                </a:lnTo>
                <a:lnTo>
                  <a:pt x="471" y="163"/>
                </a:lnTo>
                <a:lnTo>
                  <a:pt x="464" y="142"/>
                </a:lnTo>
                <a:lnTo>
                  <a:pt x="438" y="103"/>
                </a:lnTo>
                <a:lnTo>
                  <a:pt x="412" y="85"/>
                </a:lnTo>
                <a:lnTo>
                  <a:pt x="368" y="65"/>
                </a:lnTo>
                <a:lnTo>
                  <a:pt x="333" y="57"/>
                </a:lnTo>
                <a:lnTo>
                  <a:pt x="304" y="46"/>
                </a:lnTo>
                <a:lnTo>
                  <a:pt x="275" y="42"/>
                </a:lnTo>
                <a:lnTo>
                  <a:pt x="224" y="36"/>
                </a:lnTo>
                <a:lnTo>
                  <a:pt x="185" y="41"/>
                </a:lnTo>
                <a:lnTo>
                  <a:pt x="104" y="97"/>
                </a:lnTo>
              </a:path>
            </a:pathLst>
          </a:custGeom>
          <a:noFill/>
          <a:ln w="57150" cmpd="sng">
            <a:solidFill>
              <a:srgbClr val="CCFF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Line 9">
            <a:extLst>
              <a:ext uri="{FF2B5EF4-FFF2-40B4-BE49-F238E27FC236}">
                <a16:creationId xmlns:a16="http://schemas.microsoft.com/office/drawing/2014/main" id="{048DC809-49F2-4D9E-866E-90DEF86ACBB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585604" y="1020763"/>
            <a:ext cx="1409700" cy="215900"/>
          </a:xfrm>
          <a:prstGeom prst="line">
            <a:avLst/>
          </a:prstGeom>
          <a:noFill/>
          <a:ln w="38100">
            <a:solidFill>
              <a:srgbClr val="CCFF33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" name="Text Box 5">
            <a:extLst>
              <a:ext uri="{FF2B5EF4-FFF2-40B4-BE49-F238E27FC236}">
                <a16:creationId xmlns:a16="http://schemas.microsoft.com/office/drawing/2014/main" id="{DD3D5B57-5BBF-46A7-96A5-F8F9B9ACF6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91984" y="852488"/>
            <a:ext cx="1970411" cy="338554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sz="1600" b="1" dirty="0">
                <a:latin typeface="Times New Roman" pitchFamily="18" charset="0"/>
              </a:rPr>
              <a:t>Select Phase Plot 3D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9C692E5-CF96-402C-93D2-93FEC73DF68A}"/>
              </a:ext>
            </a:extLst>
          </p:cNvPr>
          <p:cNvSpPr txBox="1"/>
          <p:nvPr/>
        </p:nvSpPr>
        <p:spPr>
          <a:xfrm>
            <a:off x="3484272" y="1912294"/>
            <a:ext cx="2459328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x'' + .25 x' - x + x^3 = A sin(t)</a:t>
            </a:r>
          </a:p>
        </p:txBody>
      </p:sp>
      <p:sp>
        <p:nvSpPr>
          <p:cNvPr id="41" name="Freeform 5">
            <a:extLst>
              <a:ext uri="{FF2B5EF4-FFF2-40B4-BE49-F238E27FC236}">
                <a16:creationId xmlns:a16="http://schemas.microsoft.com/office/drawing/2014/main" id="{B67705CE-0FC9-46E4-8EB0-3F11245515BD}"/>
              </a:ext>
            </a:extLst>
          </p:cNvPr>
          <p:cNvSpPr>
            <a:spLocks/>
          </p:cNvSpPr>
          <p:nvPr/>
        </p:nvSpPr>
        <p:spPr bwMode="auto">
          <a:xfrm rot="997769">
            <a:off x="369914" y="2031366"/>
            <a:ext cx="1214023" cy="1285280"/>
          </a:xfrm>
          <a:custGeom>
            <a:avLst/>
            <a:gdLst>
              <a:gd name="T0" fmla="*/ 798590 w 476"/>
              <a:gd name="T1" fmla="*/ 0 h 272"/>
              <a:gd name="T2" fmla="*/ 380771 w 476"/>
              <a:gd name="T3" fmla="*/ 65088 h 272"/>
              <a:gd name="T4" fmla="*/ 257278 w 476"/>
              <a:gd name="T5" fmla="*/ 60325 h 272"/>
              <a:gd name="T6" fmla="*/ 177007 w 476"/>
              <a:gd name="T7" fmla="*/ 69850 h 272"/>
              <a:gd name="T8" fmla="*/ 119377 w 476"/>
              <a:gd name="T9" fmla="*/ 85725 h 272"/>
              <a:gd name="T10" fmla="*/ 133784 w 476"/>
              <a:gd name="T11" fmla="*/ 84138 h 272"/>
              <a:gd name="T12" fmla="*/ 39106 w 476"/>
              <a:gd name="T13" fmla="*/ 128588 h 272"/>
              <a:gd name="T14" fmla="*/ 10291 w 476"/>
              <a:gd name="T15" fmla="*/ 149225 h 272"/>
              <a:gd name="T16" fmla="*/ 0 w 476"/>
              <a:gd name="T17" fmla="*/ 174625 h 272"/>
              <a:gd name="T18" fmla="*/ 10291 w 476"/>
              <a:gd name="T19" fmla="*/ 207963 h 272"/>
              <a:gd name="T20" fmla="*/ 37048 w 476"/>
              <a:gd name="T21" fmla="*/ 234950 h 272"/>
              <a:gd name="T22" fmla="*/ 32932 w 476"/>
              <a:gd name="T23" fmla="*/ 260350 h 272"/>
              <a:gd name="T24" fmla="*/ 90562 w 476"/>
              <a:gd name="T25" fmla="*/ 317500 h 272"/>
              <a:gd name="T26" fmla="*/ 172891 w 476"/>
              <a:gd name="T27" fmla="*/ 374650 h 272"/>
              <a:gd name="T28" fmla="*/ 296384 w 476"/>
              <a:gd name="T29" fmla="*/ 393700 h 272"/>
              <a:gd name="T30" fmla="*/ 403411 w 476"/>
              <a:gd name="T31" fmla="*/ 419100 h 272"/>
              <a:gd name="T32" fmla="*/ 526904 w 476"/>
              <a:gd name="T33" fmla="*/ 431800 h 272"/>
              <a:gd name="T34" fmla="*/ 635990 w 476"/>
              <a:gd name="T35" fmla="*/ 412750 h 272"/>
              <a:gd name="T36" fmla="*/ 701853 w 476"/>
              <a:gd name="T37" fmla="*/ 411163 h 272"/>
              <a:gd name="T38" fmla="*/ 823288 w 476"/>
              <a:gd name="T39" fmla="*/ 393700 h 272"/>
              <a:gd name="T40" fmla="*/ 924141 w 476"/>
              <a:gd name="T41" fmla="*/ 363538 h 272"/>
              <a:gd name="T42" fmla="*/ 979713 w 476"/>
              <a:gd name="T43" fmla="*/ 325438 h 272"/>
              <a:gd name="T44" fmla="*/ 971480 w 476"/>
              <a:gd name="T45" fmla="*/ 292100 h 272"/>
              <a:gd name="T46" fmla="*/ 969422 w 476"/>
              <a:gd name="T47" fmla="*/ 258763 h 272"/>
              <a:gd name="T48" fmla="*/ 955014 w 476"/>
              <a:gd name="T49" fmla="*/ 225425 h 272"/>
              <a:gd name="T50" fmla="*/ 901501 w 476"/>
              <a:gd name="T51" fmla="*/ 163513 h 272"/>
              <a:gd name="T52" fmla="*/ 847987 w 476"/>
              <a:gd name="T53" fmla="*/ 134938 h 272"/>
              <a:gd name="T54" fmla="*/ 757425 w 476"/>
              <a:gd name="T55" fmla="*/ 103188 h 272"/>
              <a:gd name="T56" fmla="*/ 685387 w 476"/>
              <a:gd name="T57" fmla="*/ 90488 h 272"/>
              <a:gd name="T58" fmla="*/ 625699 w 476"/>
              <a:gd name="T59" fmla="*/ 73025 h 272"/>
              <a:gd name="T60" fmla="*/ 566011 w 476"/>
              <a:gd name="T61" fmla="*/ 66675 h 272"/>
              <a:gd name="T62" fmla="*/ 461041 w 476"/>
              <a:gd name="T63" fmla="*/ 57150 h 272"/>
              <a:gd name="T64" fmla="*/ 380771 w 476"/>
              <a:gd name="T65" fmla="*/ 65088 h 272"/>
              <a:gd name="T66" fmla="*/ 214055 w 476"/>
              <a:gd name="T67" fmla="*/ 153988 h 27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76" h="272">
                <a:moveTo>
                  <a:pt x="388" y="0"/>
                </a:moveTo>
                <a:lnTo>
                  <a:pt x="185" y="41"/>
                </a:lnTo>
                <a:lnTo>
                  <a:pt x="125" y="38"/>
                </a:lnTo>
                <a:lnTo>
                  <a:pt x="86" y="44"/>
                </a:lnTo>
                <a:lnTo>
                  <a:pt x="58" y="54"/>
                </a:lnTo>
                <a:lnTo>
                  <a:pt x="65" y="53"/>
                </a:lnTo>
                <a:lnTo>
                  <a:pt x="19" y="81"/>
                </a:lnTo>
                <a:lnTo>
                  <a:pt x="5" y="94"/>
                </a:lnTo>
                <a:lnTo>
                  <a:pt x="0" y="110"/>
                </a:lnTo>
                <a:lnTo>
                  <a:pt x="5" y="131"/>
                </a:lnTo>
                <a:lnTo>
                  <a:pt x="18" y="148"/>
                </a:lnTo>
                <a:lnTo>
                  <a:pt x="16" y="164"/>
                </a:lnTo>
                <a:lnTo>
                  <a:pt x="44" y="200"/>
                </a:lnTo>
                <a:lnTo>
                  <a:pt x="84" y="236"/>
                </a:lnTo>
                <a:lnTo>
                  <a:pt x="144" y="248"/>
                </a:lnTo>
                <a:lnTo>
                  <a:pt x="196" y="264"/>
                </a:lnTo>
                <a:lnTo>
                  <a:pt x="256" y="272"/>
                </a:lnTo>
                <a:lnTo>
                  <a:pt x="309" y="260"/>
                </a:lnTo>
                <a:lnTo>
                  <a:pt x="341" y="259"/>
                </a:lnTo>
                <a:lnTo>
                  <a:pt x="400" y="248"/>
                </a:lnTo>
                <a:lnTo>
                  <a:pt x="449" y="229"/>
                </a:lnTo>
                <a:lnTo>
                  <a:pt x="476" y="205"/>
                </a:lnTo>
                <a:lnTo>
                  <a:pt x="472" y="184"/>
                </a:lnTo>
                <a:lnTo>
                  <a:pt x="471" y="163"/>
                </a:lnTo>
                <a:lnTo>
                  <a:pt x="464" y="142"/>
                </a:lnTo>
                <a:lnTo>
                  <a:pt x="438" y="103"/>
                </a:lnTo>
                <a:lnTo>
                  <a:pt x="412" y="85"/>
                </a:lnTo>
                <a:lnTo>
                  <a:pt x="368" y="65"/>
                </a:lnTo>
                <a:lnTo>
                  <a:pt x="333" y="57"/>
                </a:lnTo>
                <a:lnTo>
                  <a:pt x="304" y="46"/>
                </a:lnTo>
                <a:lnTo>
                  <a:pt x="275" y="42"/>
                </a:lnTo>
                <a:lnTo>
                  <a:pt x="224" y="36"/>
                </a:lnTo>
                <a:lnTo>
                  <a:pt x="185" y="41"/>
                </a:lnTo>
                <a:lnTo>
                  <a:pt x="104" y="97"/>
                </a:lnTo>
              </a:path>
            </a:pathLst>
          </a:custGeom>
          <a:noFill/>
          <a:ln w="57150" cmpd="sng">
            <a:solidFill>
              <a:srgbClr val="FF99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" name="Text Box 5">
            <a:extLst>
              <a:ext uri="{FF2B5EF4-FFF2-40B4-BE49-F238E27FC236}">
                <a16:creationId xmlns:a16="http://schemas.microsoft.com/office/drawing/2014/main" id="{BD6AFF12-8AD8-4D40-B715-CA5AF98153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5254" y="1621533"/>
            <a:ext cx="1594796" cy="584775"/>
          </a:xfrm>
          <a:prstGeom prst="rect">
            <a:avLst/>
          </a:prstGeom>
          <a:solidFill>
            <a:schemeClr val="bg1"/>
          </a:solidFill>
          <a:ln w="28575">
            <a:solidFill>
              <a:srgbClr val="FF99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sz="1600" dirty="0">
                <a:latin typeface="Times New Roman" pitchFamily="18" charset="0"/>
              </a:rPr>
              <a:t>Slightly different</a:t>
            </a:r>
          </a:p>
          <a:p>
            <a:pPr algn="ctr"/>
            <a:r>
              <a:rPr lang="en-US" sz="1600" dirty="0">
                <a:latin typeface="Times New Roman" pitchFamily="18" charset="0"/>
              </a:rPr>
              <a:t>values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EF7260A9-D58E-4F74-8BE4-D68CDF4AF6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6144" y="1975548"/>
            <a:ext cx="5553999" cy="3968052"/>
          </a:xfrm>
          <a:prstGeom prst="rect">
            <a:avLst/>
          </a:prstGeom>
        </p:spPr>
      </p:pic>
      <p:sp>
        <p:nvSpPr>
          <p:cNvPr id="44" name="Freeform 7">
            <a:extLst>
              <a:ext uri="{FF2B5EF4-FFF2-40B4-BE49-F238E27FC236}">
                <a16:creationId xmlns:a16="http://schemas.microsoft.com/office/drawing/2014/main" id="{0EE10E16-425C-45A4-8A31-AB69D0F280E6}"/>
              </a:ext>
            </a:extLst>
          </p:cNvPr>
          <p:cNvSpPr>
            <a:spLocks/>
          </p:cNvSpPr>
          <p:nvPr/>
        </p:nvSpPr>
        <p:spPr bwMode="auto">
          <a:xfrm>
            <a:off x="4572000" y="2284629"/>
            <a:ext cx="755650" cy="431800"/>
          </a:xfrm>
          <a:custGeom>
            <a:avLst/>
            <a:gdLst>
              <a:gd name="T0" fmla="*/ 615950 w 476"/>
              <a:gd name="T1" fmla="*/ 0 h 272"/>
              <a:gd name="T2" fmla="*/ 293688 w 476"/>
              <a:gd name="T3" fmla="*/ 65088 h 272"/>
              <a:gd name="T4" fmla="*/ 198438 w 476"/>
              <a:gd name="T5" fmla="*/ 60325 h 272"/>
              <a:gd name="T6" fmla="*/ 136525 w 476"/>
              <a:gd name="T7" fmla="*/ 69850 h 272"/>
              <a:gd name="T8" fmla="*/ 92075 w 476"/>
              <a:gd name="T9" fmla="*/ 85725 h 272"/>
              <a:gd name="T10" fmla="*/ 103188 w 476"/>
              <a:gd name="T11" fmla="*/ 84138 h 272"/>
              <a:gd name="T12" fmla="*/ 30163 w 476"/>
              <a:gd name="T13" fmla="*/ 128588 h 272"/>
              <a:gd name="T14" fmla="*/ 7938 w 476"/>
              <a:gd name="T15" fmla="*/ 149225 h 272"/>
              <a:gd name="T16" fmla="*/ 0 w 476"/>
              <a:gd name="T17" fmla="*/ 174625 h 272"/>
              <a:gd name="T18" fmla="*/ 7938 w 476"/>
              <a:gd name="T19" fmla="*/ 207963 h 272"/>
              <a:gd name="T20" fmla="*/ 28575 w 476"/>
              <a:gd name="T21" fmla="*/ 234950 h 272"/>
              <a:gd name="T22" fmla="*/ 25400 w 476"/>
              <a:gd name="T23" fmla="*/ 260350 h 272"/>
              <a:gd name="T24" fmla="*/ 69850 w 476"/>
              <a:gd name="T25" fmla="*/ 317500 h 272"/>
              <a:gd name="T26" fmla="*/ 133350 w 476"/>
              <a:gd name="T27" fmla="*/ 374650 h 272"/>
              <a:gd name="T28" fmla="*/ 228600 w 476"/>
              <a:gd name="T29" fmla="*/ 393700 h 272"/>
              <a:gd name="T30" fmla="*/ 311150 w 476"/>
              <a:gd name="T31" fmla="*/ 419100 h 272"/>
              <a:gd name="T32" fmla="*/ 406400 w 476"/>
              <a:gd name="T33" fmla="*/ 431800 h 272"/>
              <a:gd name="T34" fmla="*/ 490538 w 476"/>
              <a:gd name="T35" fmla="*/ 412750 h 272"/>
              <a:gd name="T36" fmla="*/ 541338 w 476"/>
              <a:gd name="T37" fmla="*/ 411163 h 272"/>
              <a:gd name="T38" fmla="*/ 635000 w 476"/>
              <a:gd name="T39" fmla="*/ 393700 h 272"/>
              <a:gd name="T40" fmla="*/ 712788 w 476"/>
              <a:gd name="T41" fmla="*/ 363538 h 272"/>
              <a:gd name="T42" fmla="*/ 755650 w 476"/>
              <a:gd name="T43" fmla="*/ 325438 h 272"/>
              <a:gd name="T44" fmla="*/ 749300 w 476"/>
              <a:gd name="T45" fmla="*/ 292100 h 272"/>
              <a:gd name="T46" fmla="*/ 747713 w 476"/>
              <a:gd name="T47" fmla="*/ 258763 h 272"/>
              <a:gd name="T48" fmla="*/ 736600 w 476"/>
              <a:gd name="T49" fmla="*/ 225425 h 272"/>
              <a:gd name="T50" fmla="*/ 695325 w 476"/>
              <a:gd name="T51" fmla="*/ 163513 h 272"/>
              <a:gd name="T52" fmla="*/ 654050 w 476"/>
              <a:gd name="T53" fmla="*/ 134938 h 272"/>
              <a:gd name="T54" fmla="*/ 584200 w 476"/>
              <a:gd name="T55" fmla="*/ 103188 h 272"/>
              <a:gd name="T56" fmla="*/ 528638 w 476"/>
              <a:gd name="T57" fmla="*/ 90488 h 272"/>
              <a:gd name="T58" fmla="*/ 482600 w 476"/>
              <a:gd name="T59" fmla="*/ 73025 h 272"/>
              <a:gd name="T60" fmla="*/ 436563 w 476"/>
              <a:gd name="T61" fmla="*/ 66675 h 272"/>
              <a:gd name="T62" fmla="*/ 355600 w 476"/>
              <a:gd name="T63" fmla="*/ 57150 h 272"/>
              <a:gd name="T64" fmla="*/ 293688 w 476"/>
              <a:gd name="T65" fmla="*/ 65088 h 272"/>
              <a:gd name="T66" fmla="*/ 165100 w 476"/>
              <a:gd name="T67" fmla="*/ 153988 h 27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76" h="272">
                <a:moveTo>
                  <a:pt x="388" y="0"/>
                </a:moveTo>
                <a:lnTo>
                  <a:pt x="185" y="41"/>
                </a:lnTo>
                <a:lnTo>
                  <a:pt x="125" y="38"/>
                </a:lnTo>
                <a:lnTo>
                  <a:pt x="86" y="44"/>
                </a:lnTo>
                <a:lnTo>
                  <a:pt x="58" y="54"/>
                </a:lnTo>
                <a:lnTo>
                  <a:pt x="65" y="53"/>
                </a:lnTo>
                <a:lnTo>
                  <a:pt x="19" y="81"/>
                </a:lnTo>
                <a:lnTo>
                  <a:pt x="5" y="94"/>
                </a:lnTo>
                <a:lnTo>
                  <a:pt x="0" y="110"/>
                </a:lnTo>
                <a:lnTo>
                  <a:pt x="5" y="131"/>
                </a:lnTo>
                <a:lnTo>
                  <a:pt x="18" y="148"/>
                </a:lnTo>
                <a:lnTo>
                  <a:pt x="16" y="164"/>
                </a:lnTo>
                <a:lnTo>
                  <a:pt x="44" y="200"/>
                </a:lnTo>
                <a:lnTo>
                  <a:pt x="84" y="236"/>
                </a:lnTo>
                <a:lnTo>
                  <a:pt x="144" y="248"/>
                </a:lnTo>
                <a:lnTo>
                  <a:pt x="196" y="264"/>
                </a:lnTo>
                <a:lnTo>
                  <a:pt x="256" y="272"/>
                </a:lnTo>
                <a:lnTo>
                  <a:pt x="309" y="260"/>
                </a:lnTo>
                <a:lnTo>
                  <a:pt x="341" y="259"/>
                </a:lnTo>
                <a:lnTo>
                  <a:pt x="400" y="248"/>
                </a:lnTo>
                <a:lnTo>
                  <a:pt x="449" y="229"/>
                </a:lnTo>
                <a:lnTo>
                  <a:pt x="476" y="205"/>
                </a:lnTo>
                <a:lnTo>
                  <a:pt x="472" y="184"/>
                </a:lnTo>
                <a:lnTo>
                  <a:pt x="471" y="163"/>
                </a:lnTo>
                <a:lnTo>
                  <a:pt x="464" y="142"/>
                </a:lnTo>
                <a:lnTo>
                  <a:pt x="438" y="103"/>
                </a:lnTo>
                <a:lnTo>
                  <a:pt x="412" y="85"/>
                </a:lnTo>
                <a:lnTo>
                  <a:pt x="368" y="65"/>
                </a:lnTo>
                <a:lnTo>
                  <a:pt x="333" y="57"/>
                </a:lnTo>
                <a:lnTo>
                  <a:pt x="304" y="46"/>
                </a:lnTo>
                <a:lnTo>
                  <a:pt x="275" y="42"/>
                </a:lnTo>
                <a:lnTo>
                  <a:pt x="224" y="36"/>
                </a:lnTo>
                <a:lnTo>
                  <a:pt x="185" y="41"/>
                </a:lnTo>
                <a:lnTo>
                  <a:pt x="104" y="97"/>
                </a:lnTo>
              </a:path>
            </a:pathLst>
          </a:custGeom>
          <a:noFill/>
          <a:ln w="57150" cmpd="sng">
            <a:solidFill>
              <a:srgbClr val="CCFF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" name="Freeform 7">
            <a:extLst>
              <a:ext uri="{FF2B5EF4-FFF2-40B4-BE49-F238E27FC236}">
                <a16:creationId xmlns:a16="http://schemas.microsoft.com/office/drawing/2014/main" id="{8AB2533E-D053-4F68-90FD-DF1662AFF4D2}"/>
              </a:ext>
            </a:extLst>
          </p:cNvPr>
          <p:cNvSpPr>
            <a:spLocks/>
          </p:cNvSpPr>
          <p:nvPr/>
        </p:nvSpPr>
        <p:spPr bwMode="auto">
          <a:xfrm>
            <a:off x="8047882" y="4327760"/>
            <a:ext cx="755650" cy="431800"/>
          </a:xfrm>
          <a:custGeom>
            <a:avLst/>
            <a:gdLst>
              <a:gd name="T0" fmla="*/ 615950 w 476"/>
              <a:gd name="T1" fmla="*/ 0 h 272"/>
              <a:gd name="T2" fmla="*/ 293688 w 476"/>
              <a:gd name="T3" fmla="*/ 65088 h 272"/>
              <a:gd name="T4" fmla="*/ 198438 w 476"/>
              <a:gd name="T5" fmla="*/ 60325 h 272"/>
              <a:gd name="T6" fmla="*/ 136525 w 476"/>
              <a:gd name="T7" fmla="*/ 69850 h 272"/>
              <a:gd name="T8" fmla="*/ 92075 w 476"/>
              <a:gd name="T9" fmla="*/ 85725 h 272"/>
              <a:gd name="T10" fmla="*/ 103188 w 476"/>
              <a:gd name="T11" fmla="*/ 84138 h 272"/>
              <a:gd name="T12" fmla="*/ 30163 w 476"/>
              <a:gd name="T13" fmla="*/ 128588 h 272"/>
              <a:gd name="T14" fmla="*/ 7938 w 476"/>
              <a:gd name="T15" fmla="*/ 149225 h 272"/>
              <a:gd name="T16" fmla="*/ 0 w 476"/>
              <a:gd name="T17" fmla="*/ 174625 h 272"/>
              <a:gd name="T18" fmla="*/ 7938 w 476"/>
              <a:gd name="T19" fmla="*/ 207963 h 272"/>
              <a:gd name="T20" fmla="*/ 28575 w 476"/>
              <a:gd name="T21" fmla="*/ 234950 h 272"/>
              <a:gd name="T22" fmla="*/ 25400 w 476"/>
              <a:gd name="T23" fmla="*/ 260350 h 272"/>
              <a:gd name="T24" fmla="*/ 69850 w 476"/>
              <a:gd name="T25" fmla="*/ 317500 h 272"/>
              <a:gd name="T26" fmla="*/ 133350 w 476"/>
              <a:gd name="T27" fmla="*/ 374650 h 272"/>
              <a:gd name="T28" fmla="*/ 228600 w 476"/>
              <a:gd name="T29" fmla="*/ 393700 h 272"/>
              <a:gd name="T30" fmla="*/ 311150 w 476"/>
              <a:gd name="T31" fmla="*/ 419100 h 272"/>
              <a:gd name="T32" fmla="*/ 406400 w 476"/>
              <a:gd name="T33" fmla="*/ 431800 h 272"/>
              <a:gd name="T34" fmla="*/ 490538 w 476"/>
              <a:gd name="T35" fmla="*/ 412750 h 272"/>
              <a:gd name="T36" fmla="*/ 541338 w 476"/>
              <a:gd name="T37" fmla="*/ 411163 h 272"/>
              <a:gd name="T38" fmla="*/ 635000 w 476"/>
              <a:gd name="T39" fmla="*/ 393700 h 272"/>
              <a:gd name="T40" fmla="*/ 712788 w 476"/>
              <a:gd name="T41" fmla="*/ 363538 h 272"/>
              <a:gd name="T42" fmla="*/ 755650 w 476"/>
              <a:gd name="T43" fmla="*/ 325438 h 272"/>
              <a:gd name="T44" fmla="*/ 749300 w 476"/>
              <a:gd name="T45" fmla="*/ 292100 h 272"/>
              <a:gd name="T46" fmla="*/ 747713 w 476"/>
              <a:gd name="T47" fmla="*/ 258763 h 272"/>
              <a:gd name="T48" fmla="*/ 736600 w 476"/>
              <a:gd name="T49" fmla="*/ 225425 h 272"/>
              <a:gd name="T50" fmla="*/ 695325 w 476"/>
              <a:gd name="T51" fmla="*/ 163513 h 272"/>
              <a:gd name="T52" fmla="*/ 654050 w 476"/>
              <a:gd name="T53" fmla="*/ 134938 h 272"/>
              <a:gd name="T54" fmla="*/ 584200 w 476"/>
              <a:gd name="T55" fmla="*/ 103188 h 272"/>
              <a:gd name="T56" fmla="*/ 528638 w 476"/>
              <a:gd name="T57" fmla="*/ 90488 h 272"/>
              <a:gd name="T58" fmla="*/ 482600 w 476"/>
              <a:gd name="T59" fmla="*/ 73025 h 272"/>
              <a:gd name="T60" fmla="*/ 436563 w 476"/>
              <a:gd name="T61" fmla="*/ 66675 h 272"/>
              <a:gd name="T62" fmla="*/ 355600 w 476"/>
              <a:gd name="T63" fmla="*/ 57150 h 272"/>
              <a:gd name="T64" fmla="*/ 293688 w 476"/>
              <a:gd name="T65" fmla="*/ 65088 h 272"/>
              <a:gd name="T66" fmla="*/ 165100 w 476"/>
              <a:gd name="T67" fmla="*/ 153988 h 27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76" h="272">
                <a:moveTo>
                  <a:pt x="388" y="0"/>
                </a:moveTo>
                <a:lnTo>
                  <a:pt x="185" y="41"/>
                </a:lnTo>
                <a:lnTo>
                  <a:pt x="125" y="38"/>
                </a:lnTo>
                <a:lnTo>
                  <a:pt x="86" y="44"/>
                </a:lnTo>
                <a:lnTo>
                  <a:pt x="58" y="54"/>
                </a:lnTo>
                <a:lnTo>
                  <a:pt x="65" y="53"/>
                </a:lnTo>
                <a:lnTo>
                  <a:pt x="19" y="81"/>
                </a:lnTo>
                <a:lnTo>
                  <a:pt x="5" y="94"/>
                </a:lnTo>
                <a:lnTo>
                  <a:pt x="0" y="110"/>
                </a:lnTo>
                <a:lnTo>
                  <a:pt x="5" y="131"/>
                </a:lnTo>
                <a:lnTo>
                  <a:pt x="18" y="148"/>
                </a:lnTo>
                <a:lnTo>
                  <a:pt x="16" y="164"/>
                </a:lnTo>
                <a:lnTo>
                  <a:pt x="44" y="200"/>
                </a:lnTo>
                <a:lnTo>
                  <a:pt x="84" y="236"/>
                </a:lnTo>
                <a:lnTo>
                  <a:pt x="144" y="248"/>
                </a:lnTo>
                <a:lnTo>
                  <a:pt x="196" y="264"/>
                </a:lnTo>
                <a:lnTo>
                  <a:pt x="256" y="272"/>
                </a:lnTo>
                <a:lnTo>
                  <a:pt x="309" y="260"/>
                </a:lnTo>
                <a:lnTo>
                  <a:pt x="341" y="259"/>
                </a:lnTo>
                <a:lnTo>
                  <a:pt x="400" y="248"/>
                </a:lnTo>
                <a:lnTo>
                  <a:pt x="449" y="229"/>
                </a:lnTo>
                <a:lnTo>
                  <a:pt x="476" y="205"/>
                </a:lnTo>
                <a:lnTo>
                  <a:pt x="472" y="184"/>
                </a:lnTo>
                <a:lnTo>
                  <a:pt x="471" y="163"/>
                </a:lnTo>
                <a:lnTo>
                  <a:pt x="464" y="142"/>
                </a:lnTo>
                <a:lnTo>
                  <a:pt x="438" y="103"/>
                </a:lnTo>
                <a:lnTo>
                  <a:pt x="412" y="85"/>
                </a:lnTo>
                <a:lnTo>
                  <a:pt x="368" y="65"/>
                </a:lnTo>
                <a:lnTo>
                  <a:pt x="333" y="57"/>
                </a:lnTo>
                <a:lnTo>
                  <a:pt x="304" y="46"/>
                </a:lnTo>
                <a:lnTo>
                  <a:pt x="275" y="42"/>
                </a:lnTo>
                <a:lnTo>
                  <a:pt x="224" y="36"/>
                </a:lnTo>
                <a:lnTo>
                  <a:pt x="185" y="41"/>
                </a:lnTo>
                <a:lnTo>
                  <a:pt x="104" y="97"/>
                </a:lnTo>
              </a:path>
            </a:pathLst>
          </a:custGeom>
          <a:noFill/>
          <a:ln w="57150" cmpd="sng">
            <a:solidFill>
              <a:srgbClr val="CCFF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" name="Freeform 7">
            <a:extLst>
              <a:ext uri="{FF2B5EF4-FFF2-40B4-BE49-F238E27FC236}">
                <a16:creationId xmlns:a16="http://schemas.microsoft.com/office/drawing/2014/main" id="{4A21CAE3-782E-42F9-9413-67656088066B}"/>
              </a:ext>
            </a:extLst>
          </p:cNvPr>
          <p:cNvSpPr>
            <a:spLocks/>
          </p:cNvSpPr>
          <p:nvPr/>
        </p:nvSpPr>
        <p:spPr bwMode="auto">
          <a:xfrm>
            <a:off x="2833688" y="5207414"/>
            <a:ext cx="755650" cy="487134"/>
          </a:xfrm>
          <a:custGeom>
            <a:avLst/>
            <a:gdLst>
              <a:gd name="T0" fmla="*/ 615950 w 476"/>
              <a:gd name="T1" fmla="*/ 0 h 272"/>
              <a:gd name="T2" fmla="*/ 293688 w 476"/>
              <a:gd name="T3" fmla="*/ 65088 h 272"/>
              <a:gd name="T4" fmla="*/ 198438 w 476"/>
              <a:gd name="T5" fmla="*/ 60325 h 272"/>
              <a:gd name="T6" fmla="*/ 136525 w 476"/>
              <a:gd name="T7" fmla="*/ 69850 h 272"/>
              <a:gd name="T8" fmla="*/ 92075 w 476"/>
              <a:gd name="T9" fmla="*/ 85725 h 272"/>
              <a:gd name="T10" fmla="*/ 103188 w 476"/>
              <a:gd name="T11" fmla="*/ 84138 h 272"/>
              <a:gd name="T12" fmla="*/ 30163 w 476"/>
              <a:gd name="T13" fmla="*/ 128588 h 272"/>
              <a:gd name="T14" fmla="*/ 7938 w 476"/>
              <a:gd name="T15" fmla="*/ 149225 h 272"/>
              <a:gd name="T16" fmla="*/ 0 w 476"/>
              <a:gd name="T17" fmla="*/ 174625 h 272"/>
              <a:gd name="T18" fmla="*/ 7938 w 476"/>
              <a:gd name="T19" fmla="*/ 207963 h 272"/>
              <a:gd name="T20" fmla="*/ 28575 w 476"/>
              <a:gd name="T21" fmla="*/ 234950 h 272"/>
              <a:gd name="T22" fmla="*/ 25400 w 476"/>
              <a:gd name="T23" fmla="*/ 260350 h 272"/>
              <a:gd name="T24" fmla="*/ 69850 w 476"/>
              <a:gd name="T25" fmla="*/ 317500 h 272"/>
              <a:gd name="T26" fmla="*/ 133350 w 476"/>
              <a:gd name="T27" fmla="*/ 374650 h 272"/>
              <a:gd name="T28" fmla="*/ 228600 w 476"/>
              <a:gd name="T29" fmla="*/ 393700 h 272"/>
              <a:gd name="T30" fmla="*/ 311150 w 476"/>
              <a:gd name="T31" fmla="*/ 419100 h 272"/>
              <a:gd name="T32" fmla="*/ 406400 w 476"/>
              <a:gd name="T33" fmla="*/ 431800 h 272"/>
              <a:gd name="T34" fmla="*/ 490538 w 476"/>
              <a:gd name="T35" fmla="*/ 412750 h 272"/>
              <a:gd name="T36" fmla="*/ 541338 w 476"/>
              <a:gd name="T37" fmla="*/ 411163 h 272"/>
              <a:gd name="T38" fmla="*/ 635000 w 476"/>
              <a:gd name="T39" fmla="*/ 393700 h 272"/>
              <a:gd name="T40" fmla="*/ 712788 w 476"/>
              <a:gd name="T41" fmla="*/ 363538 h 272"/>
              <a:gd name="T42" fmla="*/ 755650 w 476"/>
              <a:gd name="T43" fmla="*/ 325438 h 272"/>
              <a:gd name="T44" fmla="*/ 749300 w 476"/>
              <a:gd name="T45" fmla="*/ 292100 h 272"/>
              <a:gd name="T46" fmla="*/ 747713 w 476"/>
              <a:gd name="T47" fmla="*/ 258763 h 272"/>
              <a:gd name="T48" fmla="*/ 736600 w 476"/>
              <a:gd name="T49" fmla="*/ 225425 h 272"/>
              <a:gd name="T50" fmla="*/ 695325 w 476"/>
              <a:gd name="T51" fmla="*/ 163513 h 272"/>
              <a:gd name="T52" fmla="*/ 654050 w 476"/>
              <a:gd name="T53" fmla="*/ 134938 h 272"/>
              <a:gd name="T54" fmla="*/ 584200 w 476"/>
              <a:gd name="T55" fmla="*/ 103188 h 272"/>
              <a:gd name="T56" fmla="*/ 528638 w 476"/>
              <a:gd name="T57" fmla="*/ 90488 h 272"/>
              <a:gd name="T58" fmla="*/ 482600 w 476"/>
              <a:gd name="T59" fmla="*/ 73025 h 272"/>
              <a:gd name="T60" fmla="*/ 436563 w 476"/>
              <a:gd name="T61" fmla="*/ 66675 h 272"/>
              <a:gd name="T62" fmla="*/ 355600 w 476"/>
              <a:gd name="T63" fmla="*/ 57150 h 272"/>
              <a:gd name="T64" fmla="*/ 293688 w 476"/>
              <a:gd name="T65" fmla="*/ 65088 h 272"/>
              <a:gd name="T66" fmla="*/ 165100 w 476"/>
              <a:gd name="T67" fmla="*/ 153988 h 27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76" h="272">
                <a:moveTo>
                  <a:pt x="388" y="0"/>
                </a:moveTo>
                <a:lnTo>
                  <a:pt x="185" y="41"/>
                </a:lnTo>
                <a:lnTo>
                  <a:pt x="125" y="38"/>
                </a:lnTo>
                <a:lnTo>
                  <a:pt x="86" y="44"/>
                </a:lnTo>
                <a:lnTo>
                  <a:pt x="58" y="54"/>
                </a:lnTo>
                <a:lnTo>
                  <a:pt x="65" y="53"/>
                </a:lnTo>
                <a:lnTo>
                  <a:pt x="19" y="81"/>
                </a:lnTo>
                <a:lnTo>
                  <a:pt x="5" y="94"/>
                </a:lnTo>
                <a:lnTo>
                  <a:pt x="0" y="110"/>
                </a:lnTo>
                <a:lnTo>
                  <a:pt x="5" y="131"/>
                </a:lnTo>
                <a:lnTo>
                  <a:pt x="18" y="148"/>
                </a:lnTo>
                <a:lnTo>
                  <a:pt x="16" y="164"/>
                </a:lnTo>
                <a:lnTo>
                  <a:pt x="44" y="200"/>
                </a:lnTo>
                <a:lnTo>
                  <a:pt x="84" y="236"/>
                </a:lnTo>
                <a:lnTo>
                  <a:pt x="144" y="248"/>
                </a:lnTo>
                <a:lnTo>
                  <a:pt x="196" y="264"/>
                </a:lnTo>
                <a:lnTo>
                  <a:pt x="256" y="272"/>
                </a:lnTo>
                <a:lnTo>
                  <a:pt x="309" y="260"/>
                </a:lnTo>
                <a:lnTo>
                  <a:pt x="341" y="259"/>
                </a:lnTo>
                <a:lnTo>
                  <a:pt x="400" y="248"/>
                </a:lnTo>
                <a:lnTo>
                  <a:pt x="449" y="229"/>
                </a:lnTo>
                <a:lnTo>
                  <a:pt x="476" y="205"/>
                </a:lnTo>
                <a:lnTo>
                  <a:pt x="472" y="184"/>
                </a:lnTo>
                <a:lnTo>
                  <a:pt x="471" y="163"/>
                </a:lnTo>
                <a:lnTo>
                  <a:pt x="464" y="142"/>
                </a:lnTo>
                <a:lnTo>
                  <a:pt x="438" y="103"/>
                </a:lnTo>
                <a:lnTo>
                  <a:pt x="412" y="85"/>
                </a:lnTo>
                <a:lnTo>
                  <a:pt x="368" y="65"/>
                </a:lnTo>
                <a:lnTo>
                  <a:pt x="333" y="57"/>
                </a:lnTo>
                <a:lnTo>
                  <a:pt x="304" y="46"/>
                </a:lnTo>
                <a:lnTo>
                  <a:pt x="275" y="42"/>
                </a:lnTo>
                <a:lnTo>
                  <a:pt x="224" y="36"/>
                </a:lnTo>
                <a:lnTo>
                  <a:pt x="185" y="41"/>
                </a:lnTo>
                <a:lnTo>
                  <a:pt x="104" y="97"/>
                </a:lnTo>
              </a:path>
            </a:pathLst>
          </a:custGeom>
          <a:noFill/>
          <a:ln w="57150" cmpd="sng">
            <a:solidFill>
              <a:srgbClr val="CCFF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BE190CD-1EDE-447E-8D7A-CF372C7AD538}"/>
              </a:ext>
            </a:extLst>
          </p:cNvPr>
          <p:cNvSpPr txBox="1"/>
          <p:nvPr/>
        </p:nvSpPr>
        <p:spPr>
          <a:xfrm>
            <a:off x="2937935" y="2048933"/>
            <a:ext cx="106680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sin[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7DB27D8-A03D-4A45-8FB2-BEF3D2D3A3CF}"/>
              </a:ext>
            </a:extLst>
          </p:cNvPr>
          <p:cNvGrpSpPr/>
          <p:nvPr/>
        </p:nvGrpSpPr>
        <p:grpSpPr>
          <a:xfrm>
            <a:off x="533400" y="3367293"/>
            <a:ext cx="1315148" cy="442707"/>
            <a:chOff x="584202" y="3240294"/>
            <a:chExt cx="1315148" cy="442707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A159F18-44A8-46B0-9256-2F7DA539D158}"/>
                </a:ext>
              </a:extLst>
            </p:cNvPr>
            <p:cNvSpPr/>
            <p:nvPr/>
          </p:nvSpPr>
          <p:spPr>
            <a:xfrm>
              <a:off x="673721" y="3240294"/>
              <a:ext cx="1054101" cy="4427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712A6E1-239E-4C95-A4B1-CFC8BF4C37F9}"/>
                </a:ext>
              </a:extLst>
            </p:cNvPr>
            <p:cNvSpPr txBox="1"/>
            <p:nvPr/>
          </p:nvSpPr>
          <p:spPr>
            <a:xfrm>
              <a:off x="584202" y="3244657"/>
              <a:ext cx="13151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tt</a:t>
              </a:r>
              <a:r>
                <a:rPr 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= _time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865589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025" y="1058863"/>
            <a:ext cx="7696200" cy="5527675"/>
          </a:xfrm>
          <a:prstGeom prst="rect">
            <a:avLst/>
          </a:prstGeom>
          <a:solidFill>
            <a:srgbClr val="FF7C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Line 3"/>
          <p:cNvSpPr>
            <a:spLocks noChangeShapeType="1"/>
          </p:cNvSpPr>
          <p:nvPr/>
        </p:nvSpPr>
        <p:spPr bwMode="auto">
          <a:xfrm flipH="1" flipV="1">
            <a:off x="1489075" y="2620963"/>
            <a:ext cx="720725" cy="1336675"/>
          </a:xfrm>
          <a:prstGeom prst="line">
            <a:avLst/>
          </a:prstGeom>
          <a:noFill/>
          <a:ln w="38100">
            <a:solidFill>
              <a:srgbClr val="CCFF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Line 4"/>
          <p:cNvSpPr>
            <a:spLocks noChangeShapeType="1"/>
          </p:cNvSpPr>
          <p:nvPr/>
        </p:nvSpPr>
        <p:spPr bwMode="auto">
          <a:xfrm flipH="1" flipV="1">
            <a:off x="1089025" y="2620963"/>
            <a:ext cx="355600" cy="1339850"/>
          </a:xfrm>
          <a:prstGeom prst="line">
            <a:avLst/>
          </a:prstGeom>
          <a:noFill/>
          <a:ln w="38100">
            <a:solidFill>
              <a:srgbClr val="CCFF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 flipH="1" flipV="1">
            <a:off x="1971675" y="2620963"/>
            <a:ext cx="638175" cy="777875"/>
          </a:xfrm>
          <a:prstGeom prst="line">
            <a:avLst/>
          </a:prstGeom>
          <a:noFill/>
          <a:ln w="38100">
            <a:solidFill>
              <a:srgbClr val="CCFF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 flipH="1" flipV="1">
            <a:off x="2384425" y="2620963"/>
            <a:ext cx="1095375" cy="765175"/>
          </a:xfrm>
          <a:prstGeom prst="line">
            <a:avLst/>
          </a:prstGeom>
          <a:noFill/>
          <a:ln w="38100">
            <a:solidFill>
              <a:srgbClr val="CCFF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Line 7"/>
          <p:cNvSpPr>
            <a:spLocks noChangeShapeType="1"/>
          </p:cNvSpPr>
          <p:nvPr/>
        </p:nvSpPr>
        <p:spPr bwMode="auto">
          <a:xfrm flipH="1" flipV="1">
            <a:off x="2803525" y="2620963"/>
            <a:ext cx="1609725" cy="790575"/>
          </a:xfrm>
          <a:prstGeom prst="line">
            <a:avLst/>
          </a:prstGeom>
          <a:noFill/>
          <a:ln w="38100">
            <a:solidFill>
              <a:srgbClr val="CCFF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 flipH="1" flipV="1">
            <a:off x="3451225" y="2620963"/>
            <a:ext cx="962025" cy="441325"/>
          </a:xfrm>
          <a:prstGeom prst="line">
            <a:avLst/>
          </a:prstGeom>
          <a:noFill/>
          <a:ln w="38100">
            <a:solidFill>
              <a:srgbClr val="CCFF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Line 9"/>
          <p:cNvSpPr>
            <a:spLocks noChangeShapeType="1"/>
          </p:cNvSpPr>
          <p:nvPr/>
        </p:nvSpPr>
        <p:spPr bwMode="auto">
          <a:xfrm flipH="1" flipV="1">
            <a:off x="3997325" y="2620963"/>
            <a:ext cx="1323975" cy="276225"/>
          </a:xfrm>
          <a:prstGeom prst="line">
            <a:avLst/>
          </a:prstGeom>
          <a:noFill/>
          <a:ln w="38100">
            <a:solidFill>
              <a:srgbClr val="CCFF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860425" y="3948113"/>
            <a:ext cx="1143000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</a:rPr>
              <a:t>Open File</a:t>
            </a: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2298700" y="3386138"/>
            <a:ext cx="685800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</a:rPr>
              <a:t>Cut</a:t>
            </a:r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3136900" y="3386138"/>
            <a:ext cx="685800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</a:rPr>
              <a:t>Copy</a:t>
            </a:r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4051300" y="3386138"/>
            <a:ext cx="685800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</a:rPr>
              <a:t>Paste</a:t>
            </a:r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365625" y="2881313"/>
            <a:ext cx="685800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</a:rPr>
              <a:t>Solve</a:t>
            </a:r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5280025" y="2881313"/>
            <a:ext cx="1295400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</a:rPr>
              <a:t>Steady State</a:t>
            </a:r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2155825" y="3948113"/>
            <a:ext cx="1143000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</a:rPr>
              <a:t>Save File</a:t>
            </a:r>
          </a:p>
        </p:txBody>
      </p:sp>
      <p:sp>
        <p:nvSpPr>
          <p:cNvPr id="3089" name="Freeform 19"/>
          <p:cNvSpPr>
            <a:spLocks/>
          </p:cNvSpPr>
          <p:nvPr/>
        </p:nvSpPr>
        <p:spPr bwMode="auto">
          <a:xfrm>
            <a:off x="5432425" y="4303713"/>
            <a:ext cx="1455738" cy="776287"/>
          </a:xfrm>
          <a:custGeom>
            <a:avLst/>
            <a:gdLst>
              <a:gd name="T0" fmla="*/ 1206500 w 917"/>
              <a:gd name="T1" fmla="*/ 19050 h 489"/>
              <a:gd name="T2" fmla="*/ 1041400 w 917"/>
              <a:gd name="T3" fmla="*/ 0 h 489"/>
              <a:gd name="T4" fmla="*/ 806450 w 917"/>
              <a:gd name="T5" fmla="*/ 25400 h 489"/>
              <a:gd name="T6" fmla="*/ 571500 w 917"/>
              <a:gd name="T7" fmla="*/ 88900 h 489"/>
              <a:gd name="T8" fmla="*/ 336550 w 917"/>
              <a:gd name="T9" fmla="*/ 152400 h 489"/>
              <a:gd name="T10" fmla="*/ 165100 w 917"/>
              <a:gd name="T11" fmla="*/ 260350 h 489"/>
              <a:gd name="T12" fmla="*/ 41275 w 917"/>
              <a:gd name="T13" fmla="*/ 373063 h 489"/>
              <a:gd name="T14" fmla="*/ 6350 w 917"/>
              <a:gd name="T15" fmla="*/ 422275 h 489"/>
              <a:gd name="T16" fmla="*/ 0 w 917"/>
              <a:gd name="T17" fmla="*/ 474663 h 489"/>
              <a:gd name="T18" fmla="*/ 26988 w 917"/>
              <a:gd name="T19" fmla="*/ 534988 h 489"/>
              <a:gd name="T20" fmla="*/ 77788 w 917"/>
              <a:gd name="T21" fmla="*/ 582613 h 489"/>
              <a:gd name="T22" fmla="*/ 120650 w 917"/>
              <a:gd name="T23" fmla="*/ 608013 h 489"/>
              <a:gd name="T24" fmla="*/ 239713 w 917"/>
              <a:gd name="T25" fmla="*/ 671513 h 489"/>
              <a:gd name="T26" fmla="*/ 350838 w 917"/>
              <a:gd name="T27" fmla="*/ 703263 h 489"/>
              <a:gd name="T28" fmla="*/ 496888 w 917"/>
              <a:gd name="T29" fmla="*/ 744538 h 489"/>
              <a:gd name="T30" fmla="*/ 620713 w 917"/>
              <a:gd name="T31" fmla="*/ 758825 h 489"/>
              <a:gd name="T32" fmla="*/ 830263 w 917"/>
              <a:gd name="T33" fmla="*/ 776288 h 489"/>
              <a:gd name="T34" fmla="*/ 1012825 w 917"/>
              <a:gd name="T35" fmla="*/ 747713 h 489"/>
              <a:gd name="T36" fmla="*/ 1108075 w 917"/>
              <a:gd name="T37" fmla="*/ 723900 h 489"/>
              <a:gd name="T38" fmla="*/ 1274763 w 917"/>
              <a:gd name="T39" fmla="*/ 650875 h 489"/>
              <a:gd name="T40" fmla="*/ 1411288 w 917"/>
              <a:gd name="T41" fmla="*/ 566738 h 489"/>
              <a:gd name="T42" fmla="*/ 1449388 w 917"/>
              <a:gd name="T43" fmla="*/ 501650 h 489"/>
              <a:gd name="T44" fmla="*/ 1455738 w 917"/>
              <a:gd name="T45" fmla="*/ 407988 h 489"/>
              <a:gd name="T46" fmla="*/ 1439863 w 917"/>
              <a:gd name="T47" fmla="*/ 339725 h 489"/>
              <a:gd name="T48" fmla="*/ 1404938 w 917"/>
              <a:gd name="T49" fmla="*/ 282575 h 489"/>
              <a:gd name="T50" fmla="*/ 1306513 w 917"/>
              <a:gd name="T51" fmla="*/ 179388 h 489"/>
              <a:gd name="T52" fmla="*/ 1217613 w 917"/>
              <a:gd name="T53" fmla="*/ 138113 h 489"/>
              <a:gd name="T54" fmla="*/ 1071563 w 917"/>
              <a:gd name="T55" fmla="*/ 103188 h 489"/>
              <a:gd name="T56" fmla="*/ 963613 w 917"/>
              <a:gd name="T57" fmla="*/ 98425 h 489"/>
              <a:gd name="T58" fmla="*/ 874713 w 917"/>
              <a:gd name="T59" fmla="*/ 85725 h 489"/>
              <a:gd name="T60" fmla="*/ 784225 w 917"/>
              <a:gd name="T61" fmla="*/ 88900 h 489"/>
              <a:gd name="T62" fmla="*/ 625475 w 917"/>
              <a:gd name="T63" fmla="*/ 103188 h 489"/>
              <a:gd name="T64" fmla="*/ 511175 w 917"/>
              <a:gd name="T65" fmla="*/ 146050 h 489"/>
              <a:gd name="T66" fmla="*/ 381000 w 917"/>
              <a:gd name="T67" fmla="*/ 298450 h 48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917" h="489">
                <a:moveTo>
                  <a:pt x="760" y="12"/>
                </a:moveTo>
                <a:lnTo>
                  <a:pt x="656" y="0"/>
                </a:lnTo>
                <a:lnTo>
                  <a:pt x="508" y="16"/>
                </a:lnTo>
                <a:lnTo>
                  <a:pt x="360" y="56"/>
                </a:lnTo>
                <a:lnTo>
                  <a:pt x="212" y="96"/>
                </a:lnTo>
                <a:lnTo>
                  <a:pt x="104" y="164"/>
                </a:lnTo>
                <a:lnTo>
                  <a:pt x="26" y="235"/>
                </a:lnTo>
                <a:lnTo>
                  <a:pt x="4" y="266"/>
                </a:lnTo>
                <a:lnTo>
                  <a:pt x="0" y="299"/>
                </a:lnTo>
                <a:lnTo>
                  <a:pt x="17" y="337"/>
                </a:lnTo>
                <a:lnTo>
                  <a:pt x="49" y="367"/>
                </a:lnTo>
                <a:lnTo>
                  <a:pt x="76" y="383"/>
                </a:lnTo>
                <a:lnTo>
                  <a:pt x="151" y="423"/>
                </a:lnTo>
                <a:lnTo>
                  <a:pt x="221" y="443"/>
                </a:lnTo>
                <a:lnTo>
                  <a:pt x="313" y="469"/>
                </a:lnTo>
                <a:lnTo>
                  <a:pt x="391" y="478"/>
                </a:lnTo>
                <a:lnTo>
                  <a:pt x="523" y="489"/>
                </a:lnTo>
                <a:lnTo>
                  <a:pt x="638" y="471"/>
                </a:lnTo>
                <a:lnTo>
                  <a:pt x="698" y="456"/>
                </a:lnTo>
                <a:lnTo>
                  <a:pt x="803" y="410"/>
                </a:lnTo>
                <a:lnTo>
                  <a:pt x="889" y="357"/>
                </a:lnTo>
                <a:lnTo>
                  <a:pt x="913" y="316"/>
                </a:lnTo>
                <a:lnTo>
                  <a:pt x="917" y="257"/>
                </a:lnTo>
                <a:lnTo>
                  <a:pt x="907" y="214"/>
                </a:lnTo>
                <a:lnTo>
                  <a:pt x="885" y="178"/>
                </a:lnTo>
                <a:lnTo>
                  <a:pt x="823" y="113"/>
                </a:lnTo>
                <a:lnTo>
                  <a:pt x="767" y="87"/>
                </a:lnTo>
                <a:lnTo>
                  <a:pt x="675" y="65"/>
                </a:lnTo>
                <a:lnTo>
                  <a:pt x="607" y="62"/>
                </a:lnTo>
                <a:lnTo>
                  <a:pt x="551" y="54"/>
                </a:lnTo>
                <a:lnTo>
                  <a:pt x="494" y="56"/>
                </a:lnTo>
                <a:lnTo>
                  <a:pt x="394" y="65"/>
                </a:lnTo>
                <a:lnTo>
                  <a:pt x="322" y="92"/>
                </a:lnTo>
                <a:lnTo>
                  <a:pt x="240" y="188"/>
                </a:lnTo>
              </a:path>
            </a:pathLst>
          </a:custGeom>
          <a:noFill/>
          <a:ln w="57150" cmpd="sng">
            <a:solidFill>
              <a:srgbClr val="CCFF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90" name="Text Box 20"/>
          <p:cNvSpPr txBox="1">
            <a:spLocks noChangeArrowheads="1"/>
          </p:cNvSpPr>
          <p:nvPr/>
        </p:nvSpPr>
        <p:spPr bwMode="auto">
          <a:xfrm>
            <a:off x="4060825" y="5548313"/>
            <a:ext cx="2133600" cy="374650"/>
          </a:xfrm>
          <a:prstGeom prst="rect">
            <a:avLst/>
          </a:prstGeom>
          <a:noFill/>
          <a:ln w="38100">
            <a:solidFill>
              <a:srgbClr val="CCFF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600">
                <a:latin typeface="Times New Roman" pitchFamily="18" charset="0"/>
              </a:rPr>
              <a:t>Typical Windows Stuff</a:t>
            </a:r>
          </a:p>
        </p:txBody>
      </p:sp>
      <p:sp>
        <p:nvSpPr>
          <p:cNvPr id="3091" name="Line 21"/>
          <p:cNvSpPr>
            <a:spLocks noChangeShapeType="1"/>
          </p:cNvSpPr>
          <p:nvPr/>
        </p:nvSpPr>
        <p:spPr bwMode="auto">
          <a:xfrm flipH="1">
            <a:off x="5813425" y="5091113"/>
            <a:ext cx="304800" cy="457200"/>
          </a:xfrm>
          <a:prstGeom prst="line">
            <a:avLst/>
          </a:prstGeom>
          <a:noFill/>
          <a:ln w="38100">
            <a:solidFill>
              <a:srgbClr val="CCFF33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92" name="Freeform 22"/>
          <p:cNvSpPr>
            <a:spLocks/>
          </p:cNvSpPr>
          <p:nvPr/>
        </p:nvSpPr>
        <p:spPr bwMode="auto">
          <a:xfrm>
            <a:off x="938213" y="4367213"/>
            <a:ext cx="1455737" cy="712787"/>
          </a:xfrm>
          <a:custGeom>
            <a:avLst/>
            <a:gdLst>
              <a:gd name="T0" fmla="*/ 227012 w 917"/>
              <a:gd name="T1" fmla="*/ 0 h 449"/>
              <a:gd name="T2" fmla="*/ 941387 w 917"/>
              <a:gd name="T3" fmla="*/ 79375 h 449"/>
              <a:gd name="T4" fmla="*/ 1120775 w 917"/>
              <a:gd name="T5" fmla="*/ 104775 h 449"/>
              <a:gd name="T6" fmla="*/ 1231900 w 917"/>
              <a:gd name="T7" fmla="*/ 146050 h 449"/>
              <a:gd name="T8" fmla="*/ 1312862 w 917"/>
              <a:gd name="T9" fmla="*/ 190500 h 449"/>
              <a:gd name="T10" fmla="*/ 1292225 w 917"/>
              <a:gd name="T11" fmla="*/ 184150 h 449"/>
              <a:gd name="T12" fmla="*/ 1414462 w 917"/>
              <a:gd name="T13" fmla="*/ 300038 h 449"/>
              <a:gd name="T14" fmla="*/ 1449387 w 917"/>
              <a:gd name="T15" fmla="*/ 349250 h 449"/>
              <a:gd name="T16" fmla="*/ 1455737 w 917"/>
              <a:gd name="T17" fmla="*/ 401638 h 449"/>
              <a:gd name="T18" fmla="*/ 1430337 w 917"/>
              <a:gd name="T19" fmla="*/ 461963 h 449"/>
              <a:gd name="T20" fmla="*/ 1379537 w 917"/>
              <a:gd name="T21" fmla="*/ 509588 h 449"/>
              <a:gd name="T22" fmla="*/ 1336675 w 917"/>
              <a:gd name="T23" fmla="*/ 536575 h 449"/>
              <a:gd name="T24" fmla="*/ 1219200 w 917"/>
              <a:gd name="T25" fmla="*/ 601663 h 449"/>
              <a:gd name="T26" fmla="*/ 1108075 w 917"/>
              <a:gd name="T27" fmla="*/ 635000 h 449"/>
              <a:gd name="T28" fmla="*/ 962025 w 917"/>
              <a:gd name="T29" fmla="*/ 677863 h 449"/>
              <a:gd name="T30" fmla="*/ 839787 w 917"/>
              <a:gd name="T31" fmla="*/ 693738 h 449"/>
              <a:gd name="T32" fmla="*/ 630237 w 917"/>
              <a:gd name="T33" fmla="*/ 712788 h 449"/>
              <a:gd name="T34" fmla="*/ 446087 w 917"/>
              <a:gd name="T35" fmla="*/ 687388 h 449"/>
              <a:gd name="T36" fmla="*/ 350837 w 917"/>
              <a:gd name="T37" fmla="*/ 663575 h 449"/>
              <a:gd name="T38" fmla="*/ 184150 w 917"/>
              <a:gd name="T39" fmla="*/ 593725 h 449"/>
              <a:gd name="T40" fmla="*/ 46037 w 917"/>
              <a:gd name="T41" fmla="*/ 511175 h 449"/>
              <a:gd name="T42" fmla="*/ 7937 w 917"/>
              <a:gd name="T43" fmla="*/ 446088 h 449"/>
              <a:gd name="T44" fmla="*/ 0 w 917"/>
              <a:gd name="T45" fmla="*/ 352425 h 449"/>
              <a:gd name="T46" fmla="*/ 14287 w 917"/>
              <a:gd name="T47" fmla="*/ 284163 h 449"/>
              <a:gd name="T48" fmla="*/ 49212 w 917"/>
              <a:gd name="T49" fmla="*/ 227013 h 449"/>
              <a:gd name="T50" fmla="*/ 146050 w 917"/>
              <a:gd name="T51" fmla="*/ 122238 h 449"/>
              <a:gd name="T52" fmla="*/ 234950 w 917"/>
              <a:gd name="T53" fmla="*/ 79375 h 449"/>
              <a:gd name="T54" fmla="*/ 381000 w 917"/>
              <a:gd name="T55" fmla="*/ 42863 h 449"/>
              <a:gd name="T56" fmla="*/ 487362 w 917"/>
              <a:gd name="T57" fmla="*/ 36513 h 449"/>
              <a:gd name="T58" fmla="*/ 576262 w 917"/>
              <a:gd name="T59" fmla="*/ 23813 h 449"/>
              <a:gd name="T60" fmla="*/ 666750 w 917"/>
              <a:gd name="T61" fmla="*/ 25400 h 449"/>
              <a:gd name="T62" fmla="*/ 825500 w 917"/>
              <a:gd name="T63" fmla="*/ 38100 h 449"/>
              <a:gd name="T64" fmla="*/ 941387 w 917"/>
              <a:gd name="T65" fmla="*/ 79375 h 449"/>
              <a:gd name="T66" fmla="*/ 1152525 w 917"/>
              <a:gd name="T67" fmla="*/ 296863 h 44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917" h="449">
                <a:moveTo>
                  <a:pt x="143" y="0"/>
                </a:moveTo>
                <a:lnTo>
                  <a:pt x="593" y="50"/>
                </a:lnTo>
                <a:lnTo>
                  <a:pt x="706" y="66"/>
                </a:lnTo>
                <a:lnTo>
                  <a:pt x="776" y="92"/>
                </a:lnTo>
                <a:lnTo>
                  <a:pt x="827" y="120"/>
                </a:lnTo>
                <a:lnTo>
                  <a:pt x="814" y="116"/>
                </a:lnTo>
                <a:lnTo>
                  <a:pt x="891" y="189"/>
                </a:lnTo>
                <a:lnTo>
                  <a:pt x="913" y="220"/>
                </a:lnTo>
                <a:lnTo>
                  <a:pt x="917" y="253"/>
                </a:lnTo>
                <a:lnTo>
                  <a:pt x="901" y="291"/>
                </a:lnTo>
                <a:lnTo>
                  <a:pt x="869" y="321"/>
                </a:lnTo>
                <a:lnTo>
                  <a:pt x="842" y="338"/>
                </a:lnTo>
                <a:lnTo>
                  <a:pt x="768" y="379"/>
                </a:lnTo>
                <a:lnTo>
                  <a:pt x="698" y="400"/>
                </a:lnTo>
                <a:lnTo>
                  <a:pt x="606" y="427"/>
                </a:lnTo>
                <a:lnTo>
                  <a:pt x="529" y="437"/>
                </a:lnTo>
                <a:lnTo>
                  <a:pt x="397" y="449"/>
                </a:lnTo>
                <a:lnTo>
                  <a:pt x="281" y="433"/>
                </a:lnTo>
                <a:lnTo>
                  <a:pt x="221" y="418"/>
                </a:lnTo>
                <a:lnTo>
                  <a:pt x="116" y="374"/>
                </a:lnTo>
                <a:lnTo>
                  <a:pt x="29" y="322"/>
                </a:lnTo>
                <a:lnTo>
                  <a:pt x="5" y="281"/>
                </a:lnTo>
                <a:lnTo>
                  <a:pt x="0" y="222"/>
                </a:lnTo>
                <a:lnTo>
                  <a:pt x="9" y="179"/>
                </a:lnTo>
                <a:lnTo>
                  <a:pt x="31" y="143"/>
                </a:lnTo>
                <a:lnTo>
                  <a:pt x="92" y="77"/>
                </a:lnTo>
                <a:lnTo>
                  <a:pt x="148" y="50"/>
                </a:lnTo>
                <a:lnTo>
                  <a:pt x="240" y="27"/>
                </a:lnTo>
                <a:lnTo>
                  <a:pt x="307" y="23"/>
                </a:lnTo>
                <a:lnTo>
                  <a:pt x="363" y="15"/>
                </a:lnTo>
                <a:lnTo>
                  <a:pt x="420" y="16"/>
                </a:lnTo>
                <a:lnTo>
                  <a:pt x="520" y="24"/>
                </a:lnTo>
                <a:lnTo>
                  <a:pt x="593" y="50"/>
                </a:lnTo>
                <a:lnTo>
                  <a:pt x="726" y="187"/>
                </a:lnTo>
              </a:path>
            </a:pathLst>
          </a:custGeom>
          <a:noFill/>
          <a:ln w="57150" cmpd="sng">
            <a:solidFill>
              <a:srgbClr val="CCFF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93" name="Text Box 23"/>
          <p:cNvSpPr txBox="1">
            <a:spLocks noChangeArrowheads="1"/>
          </p:cNvSpPr>
          <p:nvPr/>
        </p:nvSpPr>
        <p:spPr bwMode="auto">
          <a:xfrm>
            <a:off x="1317625" y="5548313"/>
            <a:ext cx="2201863" cy="374650"/>
          </a:xfrm>
          <a:prstGeom prst="rect">
            <a:avLst/>
          </a:prstGeom>
          <a:noFill/>
          <a:ln w="38100">
            <a:solidFill>
              <a:srgbClr val="CCFF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600">
                <a:latin typeface="Times New Roman" pitchFamily="18" charset="0"/>
              </a:rPr>
              <a:t>Will be Your File Name</a:t>
            </a:r>
          </a:p>
        </p:txBody>
      </p:sp>
      <p:sp>
        <p:nvSpPr>
          <p:cNvPr id="3094" name="Line 24"/>
          <p:cNvSpPr>
            <a:spLocks noChangeShapeType="1"/>
          </p:cNvSpPr>
          <p:nvPr/>
        </p:nvSpPr>
        <p:spPr bwMode="auto">
          <a:xfrm>
            <a:off x="1622425" y="5091113"/>
            <a:ext cx="152400" cy="457200"/>
          </a:xfrm>
          <a:prstGeom prst="line">
            <a:avLst/>
          </a:prstGeom>
          <a:noFill/>
          <a:ln w="38100">
            <a:solidFill>
              <a:srgbClr val="CCFF33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5432425" y="1112838"/>
            <a:ext cx="450850" cy="37623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96" name="Line 17"/>
          <p:cNvSpPr>
            <a:spLocks noChangeShapeType="1"/>
          </p:cNvSpPr>
          <p:nvPr/>
        </p:nvSpPr>
        <p:spPr bwMode="auto">
          <a:xfrm flipH="1" flipV="1">
            <a:off x="5280025" y="1349375"/>
            <a:ext cx="977900" cy="617538"/>
          </a:xfrm>
          <a:prstGeom prst="line">
            <a:avLst/>
          </a:prstGeom>
          <a:noFill/>
          <a:ln w="38100">
            <a:solidFill>
              <a:srgbClr val="CCFF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97" name="TextBox 29"/>
          <p:cNvSpPr txBox="1">
            <a:spLocks noChangeArrowheads="1"/>
          </p:cNvSpPr>
          <p:nvPr/>
        </p:nvSpPr>
        <p:spPr bwMode="auto">
          <a:xfrm>
            <a:off x="2476500" y="392113"/>
            <a:ext cx="423705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b="1" dirty="0"/>
              <a:t>Download PLAS and Create Shortcut</a:t>
            </a:r>
          </a:p>
        </p:txBody>
      </p:sp>
      <p:sp>
        <p:nvSpPr>
          <p:cNvPr id="3098" name="Text Box 8"/>
          <p:cNvSpPr txBox="1">
            <a:spLocks noChangeArrowheads="1"/>
          </p:cNvSpPr>
          <p:nvPr/>
        </p:nvSpPr>
        <p:spPr bwMode="auto">
          <a:xfrm>
            <a:off x="6312937" y="1701800"/>
            <a:ext cx="2379176" cy="584775"/>
          </a:xfrm>
          <a:prstGeom prst="rect">
            <a:avLst/>
          </a:prstGeom>
          <a:solidFill>
            <a:srgbClr val="CC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sz="1600" b="1" dirty="0">
                <a:latin typeface="Times New Roman" pitchFamily="18" charset="0"/>
              </a:rPr>
              <a:t>Start by clicking</a:t>
            </a:r>
          </a:p>
          <a:p>
            <a:pPr algn="ctr"/>
            <a:r>
              <a:rPr lang="en-US" sz="1600" b="1" dirty="0">
                <a:latin typeface="Times New Roman" pitchFamily="18" charset="0"/>
              </a:rPr>
              <a:t>Shortcut button to PLAS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703263" y="1790700"/>
            <a:ext cx="3549650" cy="2038350"/>
            <a:chOff x="424" y="828"/>
            <a:chExt cx="2236" cy="1284"/>
          </a:xfrm>
        </p:grpSpPr>
        <p:sp>
          <p:nvSpPr>
            <p:cNvPr id="4109" name="Rectangle 3"/>
            <p:cNvSpPr>
              <a:spLocks noChangeArrowheads="1"/>
            </p:cNvSpPr>
            <p:nvPr/>
          </p:nvSpPr>
          <p:spPr bwMode="auto">
            <a:xfrm>
              <a:off x="424" y="828"/>
              <a:ext cx="2236" cy="1284"/>
            </a:xfrm>
            <a:prstGeom prst="rect">
              <a:avLst/>
            </a:prstGeom>
            <a:solidFill>
              <a:srgbClr val="FFCCCC">
                <a:alpha val="50195"/>
              </a:srgbClr>
            </a:solidFill>
            <a:ln w="38100">
              <a:solidFill>
                <a:srgbClr val="CC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10" name="Text Box 4"/>
            <p:cNvSpPr txBox="1">
              <a:spLocks noChangeArrowheads="1"/>
            </p:cNvSpPr>
            <p:nvPr/>
          </p:nvSpPr>
          <p:spPr bwMode="auto">
            <a:xfrm>
              <a:off x="469" y="833"/>
              <a:ext cx="735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1600" b="1">
                  <a:latin typeface="Times New Roman" pitchFamily="18" charset="0"/>
                </a:rPr>
                <a:t>Mandatory</a:t>
              </a:r>
              <a:endParaRPr lang="en-US" sz="1600">
                <a:latin typeface="Times New Roman" pitchFamily="18" charset="0"/>
              </a:endParaRPr>
            </a:p>
          </p:txBody>
        </p:sp>
        <p:sp>
          <p:nvSpPr>
            <p:cNvPr id="4111" name="Text Box 5"/>
            <p:cNvSpPr txBox="1">
              <a:spLocks noChangeArrowheads="1"/>
            </p:cNvSpPr>
            <p:nvPr/>
          </p:nvSpPr>
          <p:spPr bwMode="auto">
            <a:xfrm>
              <a:off x="633" y="1156"/>
              <a:ext cx="1960" cy="8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1600">
                  <a:latin typeface="Times New Roman" pitchFamily="18" charset="0"/>
                </a:rPr>
                <a:t>Definition of Differential Equations</a:t>
              </a:r>
            </a:p>
            <a:p>
              <a:endParaRPr lang="en-US" sz="1600">
                <a:latin typeface="Times New Roman" pitchFamily="18" charset="0"/>
              </a:endParaRPr>
            </a:p>
            <a:p>
              <a:r>
                <a:rPr lang="en-US" sz="1600">
                  <a:latin typeface="Times New Roman" pitchFamily="18" charset="0"/>
                </a:rPr>
                <a:t>Definition of Initial Values</a:t>
              </a:r>
            </a:p>
            <a:p>
              <a:endParaRPr lang="en-US" sz="1600">
                <a:latin typeface="Times New Roman" pitchFamily="18" charset="0"/>
              </a:endParaRPr>
            </a:p>
            <a:p>
              <a:r>
                <a:rPr lang="en-US" sz="1600">
                  <a:latin typeface="Times New Roman" pitchFamily="18" charset="0"/>
                </a:rPr>
                <a:t>Definition of Parameters</a:t>
              </a:r>
            </a:p>
          </p:txBody>
        </p:sp>
      </p:grpSp>
      <p:sp>
        <p:nvSpPr>
          <p:cNvPr id="4099" name="Rectangle 7"/>
          <p:cNvSpPr>
            <a:spLocks noChangeArrowheads="1"/>
          </p:cNvSpPr>
          <p:nvPr/>
        </p:nvSpPr>
        <p:spPr bwMode="auto">
          <a:xfrm>
            <a:off x="5245100" y="1301750"/>
            <a:ext cx="2990850" cy="2476500"/>
          </a:xfrm>
          <a:prstGeom prst="rect">
            <a:avLst/>
          </a:prstGeom>
          <a:solidFill>
            <a:srgbClr val="CCFF99">
              <a:alpha val="50195"/>
            </a:srgbClr>
          </a:solidFill>
          <a:ln w="38100">
            <a:solidFill>
              <a:srgbClr val="33CC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0" name="Text Box 8"/>
          <p:cNvSpPr txBox="1">
            <a:spLocks noChangeArrowheads="1"/>
          </p:cNvSpPr>
          <p:nvPr/>
        </p:nvSpPr>
        <p:spPr bwMode="auto">
          <a:xfrm>
            <a:off x="5337175" y="1322388"/>
            <a:ext cx="9540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600" b="1">
                <a:latin typeface="Times New Roman" pitchFamily="18" charset="0"/>
              </a:rPr>
              <a:t>Optiona</a:t>
            </a:r>
            <a:r>
              <a:rPr lang="en-US" sz="1600">
                <a:latin typeface="Times New Roman" pitchFamily="18" charset="0"/>
              </a:rPr>
              <a:t>l</a:t>
            </a:r>
          </a:p>
        </p:txBody>
      </p:sp>
      <p:sp>
        <p:nvSpPr>
          <p:cNvPr id="4101" name="Text Box 9"/>
          <p:cNvSpPr txBox="1">
            <a:spLocks noChangeArrowheads="1"/>
          </p:cNvSpPr>
          <p:nvPr/>
        </p:nvSpPr>
        <p:spPr bwMode="auto">
          <a:xfrm>
            <a:off x="5580063" y="1835150"/>
            <a:ext cx="1855787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600">
                <a:latin typeface="Times New Roman" pitchFamily="18" charset="0"/>
              </a:rPr>
              <a:t>Title</a:t>
            </a:r>
          </a:p>
          <a:p>
            <a:endParaRPr lang="en-US" sz="1600">
              <a:latin typeface="Times New Roman" pitchFamily="18" charset="0"/>
            </a:endParaRPr>
          </a:p>
          <a:p>
            <a:r>
              <a:rPr lang="en-US" sz="1600">
                <a:latin typeface="Times New Roman" pitchFamily="18" charset="0"/>
              </a:rPr>
              <a:t>Comments</a:t>
            </a:r>
          </a:p>
          <a:p>
            <a:endParaRPr lang="en-US" sz="1600">
              <a:latin typeface="Times New Roman" pitchFamily="18" charset="0"/>
            </a:endParaRPr>
          </a:p>
          <a:p>
            <a:r>
              <a:rPr lang="en-US" sz="1600">
                <a:latin typeface="Times New Roman" pitchFamily="18" charset="0"/>
              </a:rPr>
              <a:t>Transformations</a:t>
            </a:r>
          </a:p>
          <a:p>
            <a:endParaRPr lang="en-US" sz="1600">
              <a:latin typeface="Times New Roman" pitchFamily="18" charset="0"/>
            </a:endParaRPr>
          </a:p>
          <a:p>
            <a:r>
              <a:rPr lang="en-US" sz="1600">
                <a:latin typeface="Times New Roman" pitchFamily="18" charset="0"/>
              </a:rPr>
              <a:t>“Show only” Option</a:t>
            </a:r>
          </a:p>
        </p:txBody>
      </p:sp>
      <p:sp>
        <p:nvSpPr>
          <p:cNvPr id="8203" name="Rectangle 11"/>
          <p:cNvSpPr>
            <a:spLocks noChangeArrowheads="1"/>
          </p:cNvSpPr>
          <p:nvPr/>
        </p:nvSpPr>
        <p:spPr bwMode="auto">
          <a:xfrm>
            <a:off x="693738" y="4151313"/>
            <a:ext cx="3511550" cy="13335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769938" y="4213225"/>
            <a:ext cx="2157412" cy="3365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600" b="1" dirty="0">
                <a:latin typeface="Times New Roman" pitchFamily="18" charset="0"/>
              </a:rPr>
              <a:t>Sometimes Mandatory</a:t>
            </a:r>
            <a:endParaRPr lang="en-US" sz="1600" dirty="0">
              <a:latin typeface="Times New Roman" pitchFamily="18" charset="0"/>
            </a:endParaRP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1019175" y="4721225"/>
            <a:ext cx="3132138" cy="3365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600">
                <a:latin typeface="Times New Roman" pitchFamily="18" charset="0"/>
              </a:rPr>
              <a:t>Definition of Independent Variables</a:t>
            </a:r>
          </a:p>
        </p:txBody>
      </p:sp>
      <p:sp>
        <p:nvSpPr>
          <p:cNvPr id="4105" name="WordArt 14"/>
          <p:cNvSpPr>
            <a:spLocks noChangeArrowheads="1" noChangeShapeType="1" noTextEdit="1"/>
          </p:cNvSpPr>
          <p:nvPr/>
        </p:nvSpPr>
        <p:spPr bwMode="auto">
          <a:xfrm>
            <a:off x="6503988" y="4108450"/>
            <a:ext cx="962025" cy="42386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7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That's it??</a:t>
            </a:r>
          </a:p>
        </p:txBody>
      </p:sp>
      <p:graphicFrame>
        <p:nvGraphicFramePr>
          <p:cNvPr id="4106" name="Object 15"/>
          <p:cNvGraphicFramePr>
            <a:graphicFrameLocks noChangeAspect="1"/>
          </p:cNvGraphicFramePr>
          <p:nvPr/>
        </p:nvGraphicFramePr>
        <p:xfrm>
          <a:off x="5538788" y="4344988"/>
          <a:ext cx="790575" cy="1700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5" name="Clip" r:id="rId3" imgW="1857375" imgH="3995738" progId="MS_ClipArt_Gallery.2">
                  <p:embed/>
                </p:oleObj>
              </mc:Choice>
              <mc:Fallback>
                <p:oleObj name="Clip" r:id="rId3" imgW="1857375" imgH="3995738" progId="MS_ClipArt_Gallery.2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38788" y="4344988"/>
                        <a:ext cx="790575" cy="1700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7" name="Text Box 17"/>
          <p:cNvSpPr txBox="1">
            <a:spLocks noChangeArrowheads="1"/>
          </p:cNvSpPr>
          <p:nvPr/>
        </p:nvSpPr>
        <p:spPr bwMode="auto">
          <a:xfrm>
            <a:off x="838200" y="849313"/>
            <a:ext cx="3211513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b="1">
                <a:cs typeface="Arial" charset="0"/>
              </a:rPr>
              <a:t>Components of a PLAS File</a:t>
            </a:r>
          </a:p>
        </p:txBody>
      </p:sp>
      <p:sp>
        <p:nvSpPr>
          <p:cNvPr id="4108" name="Line 18"/>
          <p:cNvSpPr>
            <a:spLocks noChangeShapeType="1"/>
          </p:cNvSpPr>
          <p:nvPr/>
        </p:nvSpPr>
        <p:spPr bwMode="auto">
          <a:xfrm>
            <a:off x="838200" y="1219200"/>
            <a:ext cx="3214688" cy="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147763"/>
            <a:ext cx="8458200" cy="540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285750" y="4043363"/>
            <a:ext cx="1193800" cy="171450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en-US" sz="2400">
              <a:latin typeface="Times New Roman" pitchFamily="18" charset="0"/>
            </a:endParaRPr>
          </a:p>
        </p:txBody>
      </p:sp>
      <p:sp>
        <p:nvSpPr>
          <p:cNvPr id="5124" name="Freeform 4"/>
          <p:cNvSpPr>
            <a:spLocks/>
          </p:cNvSpPr>
          <p:nvPr/>
        </p:nvSpPr>
        <p:spPr bwMode="auto">
          <a:xfrm rot="-675148">
            <a:off x="3257550" y="1100138"/>
            <a:ext cx="1524000" cy="539750"/>
          </a:xfrm>
          <a:custGeom>
            <a:avLst/>
            <a:gdLst>
              <a:gd name="T0" fmla="*/ 1421093 w 622"/>
              <a:gd name="T1" fmla="*/ 0 h 571"/>
              <a:gd name="T2" fmla="*/ 590489 w 622"/>
              <a:gd name="T3" fmla="*/ 25522 h 571"/>
              <a:gd name="T4" fmla="*/ 399376 w 622"/>
              <a:gd name="T5" fmla="*/ 18905 h 571"/>
              <a:gd name="T6" fmla="*/ 276868 w 622"/>
              <a:gd name="T7" fmla="*/ 32139 h 571"/>
              <a:gd name="T8" fmla="*/ 186212 w 622"/>
              <a:gd name="T9" fmla="*/ 53880 h 571"/>
              <a:gd name="T10" fmla="*/ 208264 w 622"/>
              <a:gd name="T11" fmla="*/ 51990 h 571"/>
              <a:gd name="T12" fmla="*/ 61254 w 622"/>
              <a:gd name="T13" fmla="*/ 119104 h 571"/>
              <a:gd name="T14" fmla="*/ 17151 w 622"/>
              <a:gd name="T15" fmla="*/ 149353 h 571"/>
              <a:gd name="T16" fmla="*/ 0 w 622"/>
              <a:gd name="T17" fmla="*/ 186218 h 571"/>
              <a:gd name="T18" fmla="*/ 14701 w 622"/>
              <a:gd name="T19" fmla="*/ 235373 h 571"/>
              <a:gd name="T20" fmla="*/ 58804 w 622"/>
              <a:gd name="T21" fmla="*/ 276965 h 571"/>
              <a:gd name="T22" fmla="*/ 98006 w 622"/>
              <a:gd name="T23" fmla="*/ 302487 h 571"/>
              <a:gd name="T24" fmla="*/ 208264 w 622"/>
              <a:gd name="T25" fmla="*/ 366765 h 571"/>
              <a:gd name="T26" fmla="*/ 316071 w 622"/>
              <a:gd name="T27" fmla="*/ 406467 h 571"/>
              <a:gd name="T28" fmla="*/ 458180 w 622"/>
              <a:gd name="T29" fmla="*/ 459402 h 571"/>
              <a:gd name="T30" fmla="*/ 583138 w 622"/>
              <a:gd name="T31" fmla="*/ 488705 h 571"/>
              <a:gd name="T32" fmla="*/ 796302 w 622"/>
              <a:gd name="T33" fmla="*/ 534078 h 571"/>
              <a:gd name="T34" fmla="*/ 989865 w 622"/>
              <a:gd name="T35" fmla="*/ 539750 h 571"/>
              <a:gd name="T36" fmla="*/ 1092772 w 622"/>
              <a:gd name="T37" fmla="*/ 536914 h 571"/>
              <a:gd name="T38" fmla="*/ 1278984 w 622"/>
              <a:gd name="T39" fmla="*/ 510447 h 571"/>
              <a:gd name="T40" fmla="*/ 1435794 w 622"/>
              <a:gd name="T41" fmla="*/ 468855 h 571"/>
              <a:gd name="T42" fmla="*/ 1524000 w 622"/>
              <a:gd name="T43" fmla="*/ 409303 h 571"/>
              <a:gd name="T44" fmla="*/ 1511749 w 622"/>
              <a:gd name="T45" fmla="*/ 360148 h 571"/>
              <a:gd name="T46" fmla="*/ 1509299 w 622"/>
              <a:gd name="T47" fmla="*/ 310049 h 571"/>
              <a:gd name="T48" fmla="*/ 1484797 w 622"/>
              <a:gd name="T49" fmla="*/ 261840 h 571"/>
              <a:gd name="T50" fmla="*/ 1401492 w 622"/>
              <a:gd name="T51" fmla="*/ 171094 h 571"/>
              <a:gd name="T52" fmla="*/ 1318186 w 622"/>
              <a:gd name="T53" fmla="*/ 127612 h 571"/>
              <a:gd name="T54" fmla="*/ 1176077 w 622"/>
              <a:gd name="T55" fmla="*/ 81293 h 571"/>
              <a:gd name="T56" fmla="*/ 1065820 w 622"/>
              <a:gd name="T57" fmla="*/ 60497 h 571"/>
              <a:gd name="T58" fmla="*/ 975164 w 622"/>
              <a:gd name="T59" fmla="*/ 36866 h 571"/>
              <a:gd name="T60" fmla="*/ 882058 w 622"/>
              <a:gd name="T61" fmla="*/ 26468 h 571"/>
              <a:gd name="T62" fmla="*/ 715447 w 622"/>
              <a:gd name="T63" fmla="*/ 12289 h 571"/>
              <a:gd name="T64" fmla="*/ 590489 w 622"/>
              <a:gd name="T65" fmla="*/ 25522 h 571"/>
              <a:gd name="T66" fmla="*/ 333222 w 622"/>
              <a:gd name="T67" fmla="*/ 155025 h 57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622" h="571">
                <a:moveTo>
                  <a:pt x="580" y="0"/>
                </a:moveTo>
                <a:lnTo>
                  <a:pt x="241" y="27"/>
                </a:lnTo>
                <a:lnTo>
                  <a:pt x="163" y="20"/>
                </a:lnTo>
                <a:lnTo>
                  <a:pt x="113" y="34"/>
                </a:lnTo>
                <a:lnTo>
                  <a:pt x="76" y="57"/>
                </a:lnTo>
                <a:lnTo>
                  <a:pt x="85" y="55"/>
                </a:lnTo>
                <a:lnTo>
                  <a:pt x="25" y="126"/>
                </a:lnTo>
                <a:lnTo>
                  <a:pt x="7" y="158"/>
                </a:lnTo>
                <a:lnTo>
                  <a:pt x="0" y="197"/>
                </a:lnTo>
                <a:lnTo>
                  <a:pt x="6" y="249"/>
                </a:lnTo>
                <a:lnTo>
                  <a:pt x="24" y="293"/>
                </a:lnTo>
                <a:lnTo>
                  <a:pt x="40" y="320"/>
                </a:lnTo>
                <a:lnTo>
                  <a:pt x="85" y="388"/>
                </a:lnTo>
                <a:lnTo>
                  <a:pt x="129" y="430"/>
                </a:lnTo>
                <a:lnTo>
                  <a:pt x="187" y="486"/>
                </a:lnTo>
                <a:lnTo>
                  <a:pt x="238" y="517"/>
                </a:lnTo>
                <a:lnTo>
                  <a:pt x="325" y="565"/>
                </a:lnTo>
                <a:lnTo>
                  <a:pt x="404" y="571"/>
                </a:lnTo>
                <a:lnTo>
                  <a:pt x="446" y="568"/>
                </a:lnTo>
                <a:lnTo>
                  <a:pt x="522" y="540"/>
                </a:lnTo>
                <a:lnTo>
                  <a:pt x="586" y="496"/>
                </a:lnTo>
                <a:lnTo>
                  <a:pt x="622" y="433"/>
                </a:lnTo>
                <a:lnTo>
                  <a:pt x="617" y="381"/>
                </a:lnTo>
                <a:lnTo>
                  <a:pt x="616" y="328"/>
                </a:lnTo>
                <a:lnTo>
                  <a:pt x="606" y="277"/>
                </a:lnTo>
                <a:lnTo>
                  <a:pt x="572" y="181"/>
                </a:lnTo>
                <a:lnTo>
                  <a:pt x="538" y="135"/>
                </a:lnTo>
                <a:lnTo>
                  <a:pt x="480" y="86"/>
                </a:lnTo>
                <a:lnTo>
                  <a:pt x="435" y="64"/>
                </a:lnTo>
                <a:lnTo>
                  <a:pt x="398" y="39"/>
                </a:lnTo>
                <a:lnTo>
                  <a:pt x="360" y="28"/>
                </a:lnTo>
                <a:lnTo>
                  <a:pt x="292" y="13"/>
                </a:lnTo>
                <a:lnTo>
                  <a:pt x="241" y="27"/>
                </a:lnTo>
                <a:lnTo>
                  <a:pt x="136" y="164"/>
                </a:lnTo>
              </a:path>
            </a:pathLst>
          </a:custGeom>
          <a:noFill/>
          <a:ln w="57150" cmpd="sng">
            <a:solidFill>
              <a:srgbClr val="CCFF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5" name="Freeform 6"/>
          <p:cNvSpPr>
            <a:spLocks/>
          </p:cNvSpPr>
          <p:nvPr/>
        </p:nvSpPr>
        <p:spPr bwMode="auto">
          <a:xfrm rot="-675148">
            <a:off x="923925" y="4005263"/>
            <a:ext cx="688975" cy="539750"/>
          </a:xfrm>
          <a:custGeom>
            <a:avLst/>
            <a:gdLst>
              <a:gd name="T0" fmla="*/ 642453 w 622"/>
              <a:gd name="T1" fmla="*/ 0 h 571"/>
              <a:gd name="T2" fmla="*/ 266950 w 622"/>
              <a:gd name="T3" fmla="*/ 25522 h 571"/>
              <a:gd name="T4" fmla="*/ 180551 w 622"/>
              <a:gd name="T5" fmla="*/ 18905 h 571"/>
              <a:gd name="T6" fmla="*/ 125167 w 622"/>
              <a:gd name="T7" fmla="*/ 32139 h 571"/>
              <a:gd name="T8" fmla="*/ 84183 w 622"/>
              <a:gd name="T9" fmla="*/ 53880 h 571"/>
              <a:gd name="T10" fmla="*/ 94153 w 622"/>
              <a:gd name="T11" fmla="*/ 51990 h 571"/>
              <a:gd name="T12" fmla="*/ 27692 w 622"/>
              <a:gd name="T13" fmla="*/ 119104 h 571"/>
              <a:gd name="T14" fmla="*/ 7754 w 622"/>
              <a:gd name="T15" fmla="*/ 149353 h 571"/>
              <a:gd name="T16" fmla="*/ 0 w 622"/>
              <a:gd name="T17" fmla="*/ 186218 h 571"/>
              <a:gd name="T18" fmla="*/ 6646 w 622"/>
              <a:gd name="T19" fmla="*/ 235373 h 571"/>
              <a:gd name="T20" fmla="*/ 26584 w 622"/>
              <a:gd name="T21" fmla="*/ 276965 h 571"/>
              <a:gd name="T22" fmla="*/ 44307 w 622"/>
              <a:gd name="T23" fmla="*/ 302487 h 571"/>
              <a:gd name="T24" fmla="*/ 94153 w 622"/>
              <a:gd name="T25" fmla="*/ 366765 h 571"/>
              <a:gd name="T26" fmla="*/ 142890 w 622"/>
              <a:gd name="T27" fmla="*/ 406467 h 571"/>
              <a:gd name="T28" fmla="*/ 207136 w 622"/>
              <a:gd name="T29" fmla="*/ 459402 h 571"/>
              <a:gd name="T30" fmla="*/ 263627 w 622"/>
              <a:gd name="T31" fmla="*/ 488705 h 571"/>
              <a:gd name="T32" fmla="*/ 359995 w 622"/>
              <a:gd name="T33" fmla="*/ 534078 h 571"/>
              <a:gd name="T34" fmla="*/ 447501 w 622"/>
              <a:gd name="T35" fmla="*/ 539750 h 571"/>
              <a:gd name="T36" fmla="*/ 494024 w 622"/>
              <a:gd name="T37" fmla="*/ 536914 h 571"/>
              <a:gd name="T38" fmla="*/ 578207 w 622"/>
              <a:gd name="T39" fmla="*/ 510447 h 571"/>
              <a:gd name="T40" fmla="*/ 649099 w 622"/>
              <a:gd name="T41" fmla="*/ 468855 h 571"/>
              <a:gd name="T42" fmla="*/ 688975 w 622"/>
              <a:gd name="T43" fmla="*/ 409303 h 571"/>
              <a:gd name="T44" fmla="*/ 683437 w 622"/>
              <a:gd name="T45" fmla="*/ 360148 h 571"/>
              <a:gd name="T46" fmla="*/ 682329 w 622"/>
              <a:gd name="T47" fmla="*/ 310049 h 571"/>
              <a:gd name="T48" fmla="*/ 671252 w 622"/>
              <a:gd name="T49" fmla="*/ 261840 h 571"/>
              <a:gd name="T50" fmla="*/ 633591 w 622"/>
              <a:gd name="T51" fmla="*/ 171094 h 571"/>
              <a:gd name="T52" fmla="*/ 595930 w 622"/>
              <a:gd name="T53" fmla="*/ 127612 h 571"/>
              <a:gd name="T54" fmla="*/ 531685 w 622"/>
              <a:gd name="T55" fmla="*/ 81293 h 571"/>
              <a:gd name="T56" fmla="*/ 481839 w 622"/>
              <a:gd name="T57" fmla="*/ 60497 h 571"/>
              <a:gd name="T58" fmla="*/ 440855 w 622"/>
              <a:gd name="T59" fmla="*/ 36866 h 571"/>
              <a:gd name="T60" fmla="*/ 398764 w 622"/>
              <a:gd name="T61" fmla="*/ 26468 h 571"/>
              <a:gd name="T62" fmla="*/ 323442 w 622"/>
              <a:gd name="T63" fmla="*/ 12289 h 571"/>
              <a:gd name="T64" fmla="*/ 266950 w 622"/>
              <a:gd name="T65" fmla="*/ 25522 h 571"/>
              <a:gd name="T66" fmla="*/ 150644 w 622"/>
              <a:gd name="T67" fmla="*/ 155025 h 57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622" h="571">
                <a:moveTo>
                  <a:pt x="580" y="0"/>
                </a:moveTo>
                <a:lnTo>
                  <a:pt x="241" y="27"/>
                </a:lnTo>
                <a:lnTo>
                  <a:pt x="163" y="20"/>
                </a:lnTo>
                <a:lnTo>
                  <a:pt x="113" y="34"/>
                </a:lnTo>
                <a:lnTo>
                  <a:pt x="76" y="57"/>
                </a:lnTo>
                <a:lnTo>
                  <a:pt x="85" y="55"/>
                </a:lnTo>
                <a:lnTo>
                  <a:pt x="25" y="126"/>
                </a:lnTo>
                <a:lnTo>
                  <a:pt x="7" y="158"/>
                </a:lnTo>
                <a:lnTo>
                  <a:pt x="0" y="197"/>
                </a:lnTo>
                <a:lnTo>
                  <a:pt x="6" y="249"/>
                </a:lnTo>
                <a:lnTo>
                  <a:pt x="24" y="293"/>
                </a:lnTo>
                <a:lnTo>
                  <a:pt x="40" y="320"/>
                </a:lnTo>
                <a:lnTo>
                  <a:pt x="85" y="388"/>
                </a:lnTo>
                <a:lnTo>
                  <a:pt x="129" y="430"/>
                </a:lnTo>
                <a:lnTo>
                  <a:pt x="187" y="486"/>
                </a:lnTo>
                <a:lnTo>
                  <a:pt x="238" y="517"/>
                </a:lnTo>
                <a:lnTo>
                  <a:pt x="325" y="565"/>
                </a:lnTo>
                <a:lnTo>
                  <a:pt x="404" y="571"/>
                </a:lnTo>
                <a:lnTo>
                  <a:pt x="446" y="568"/>
                </a:lnTo>
                <a:lnTo>
                  <a:pt x="522" y="540"/>
                </a:lnTo>
                <a:lnTo>
                  <a:pt x="586" y="496"/>
                </a:lnTo>
                <a:lnTo>
                  <a:pt x="622" y="433"/>
                </a:lnTo>
                <a:lnTo>
                  <a:pt x="617" y="381"/>
                </a:lnTo>
                <a:lnTo>
                  <a:pt x="616" y="328"/>
                </a:lnTo>
                <a:lnTo>
                  <a:pt x="606" y="277"/>
                </a:lnTo>
                <a:lnTo>
                  <a:pt x="572" y="181"/>
                </a:lnTo>
                <a:lnTo>
                  <a:pt x="538" y="135"/>
                </a:lnTo>
                <a:lnTo>
                  <a:pt x="480" y="86"/>
                </a:lnTo>
                <a:lnTo>
                  <a:pt x="435" y="64"/>
                </a:lnTo>
                <a:lnTo>
                  <a:pt x="398" y="39"/>
                </a:lnTo>
                <a:lnTo>
                  <a:pt x="360" y="28"/>
                </a:lnTo>
                <a:lnTo>
                  <a:pt x="292" y="13"/>
                </a:lnTo>
                <a:lnTo>
                  <a:pt x="241" y="27"/>
                </a:lnTo>
                <a:lnTo>
                  <a:pt x="136" y="164"/>
                </a:lnTo>
              </a:path>
            </a:pathLst>
          </a:custGeom>
          <a:noFill/>
          <a:ln w="57150" cmpd="sng">
            <a:solidFill>
              <a:srgbClr val="CCFF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6" name="Line 8"/>
          <p:cNvSpPr>
            <a:spLocks noChangeShapeType="1"/>
          </p:cNvSpPr>
          <p:nvPr/>
        </p:nvSpPr>
        <p:spPr bwMode="auto">
          <a:xfrm flipH="1" flipV="1">
            <a:off x="952500" y="3052763"/>
            <a:ext cx="974725" cy="147637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7" name="Arc 9"/>
          <p:cNvSpPr>
            <a:spLocks/>
          </p:cNvSpPr>
          <p:nvPr/>
        </p:nvSpPr>
        <p:spPr bwMode="auto">
          <a:xfrm>
            <a:off x="1514475" y="2366963"/>
            <a:ext cx="804863" cy="474662"/>
          </a:xfrm>
          <a:custGeom>
            <a:avLst/>
            <a:gdLst>
              <a:gd name="T0" fmla="*/ 0 w 21600"/>
              <a:gd name="T1" fmla="*/ 0 h 21600"/>
              <a:gd name="T2" fmla="*/ 804182 w 21600"/>
              <a:gd name="T3" fmla="*/ 474209 h 21600"/>
              <a:gd name="T4" fmla="*/ 0 w 21600"/>
              <a:gd name="T5" fmla="*/ 474209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38100">
            <a:solidFill>
              <a:srgbClr val="CC33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/>
              <a:t>x</a:t>
            </a:r>
          </a:p>
        </p:txBody>
      </p:sp>
      <p:sp>
        <p:nvSpPr>
          <p:cNvPr id="5128" name="Text Box 10"/>
          <p:cNvSpPr txBox="1">
            <a:spLocks noChangeArrowheads="1"/>
          </p:cNvSpPr>
          <p:nvPr/>
        </p:nvSpPr>
        <p:spPr bwMode="auto">
          <a:xfrm>
            <a:off x="6616700" y="3978275"/>
            <a:ext cx="2135188" cy="585788"/>
          </a:xfrm>
          <a:prstGeom prst="rect">
            <a:avLst/>
          </a:prstGeom>
          <a:noFill/>
          <a:ln w="38100">
            <a:solidFill>
              <a:srgbClr val="CCFF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sz="1600">
                <a:latin typeface="Times New Roman" pitchFamily="18" charset="0"/>
              </a:rPr>
              <a:t>Arguments of functions</a:t>
            </a:r>
          </a:p>
          <a:p>
            <a:pPr algn="ctr"/>
            <a:r>
              <a:rPr lang="en-US" sz="1600">
                <a:latin typeface="Times New Roman" pitchFamily="18" charset="0"/>
              </a:rPr>
              <a:t>in brackets</a:t>
            </a:r>
          </a:p>
        </p:txBody>
      </p:sp>
      <p:sp>
        <p:nvSpPr>
          <p:cNvPr id="5129" name="Line 11"/>
          <p:cNvSpPr>
            <a:spLocks noChangeShapeType="1"/>
          </p:cNvSpPr>
          <p:nvPr/>
        </p:nvSpPr>
        <p:spPr bwMode="auto">
          <a:xfrm>
            <a:off x="1600200" y="4424363"/>
            <a:ext cx="5029200" cy="0"/>
          </a:xfrm>
          <a:prstGeom prst="line">
            <a:avLst/>
          </a:prstGeom>
          <a:noFill/>
          <a:ln w="38100">
            <a:solidFill>
              <a:srgbClr val="CCFF33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30" name="Text Box 12"/>
          <p:cNvSpPr txBox="1">
            <a:spLocks noChangeArrowheads="1"/>
          </p:cNvSpPr>
          <p:nvPr/>
        </p:nvSpPr>
        <p:spPr bwMode="auto">
          <a:xfrm>
            <a:off x="6616700" y="4906963"/>
            <a:ext cx="2084388" cy="584200"/>
          </a:xfrm>
          <a:prstGeom prst="rect">
            <a:avLst/>
          </a:prstGeom>
          <a:noFill/>
          <a:ln w="38100">
            <a:solidFill>
              <a:srgbClr val="CCFF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sz="1600">
                <a:latin typeface="Times New Roman" pitchFamily="18" charset="0"/>
              </a:rPr>
              <a:t>“Taboo” names: They  </a:t>
            </a:r>
          </a:p>
          <a:p>
            <a:pPr algn="ctr"/>
            <a:r>
              <a:rPr lang="en-US" sz="1600">
                <a:latin typeface="Times New Roman" pitchFamily="18" charset="0"/>
              </a:rPr>
              <a:t>must not be changed</a:t>
            </a:r>
          </a:p>
        </p:txBody>
      </p:sp>
      <p:sp>
        <p:nvSpPr>
          <p:cNvPr id="5131" name="Line 13"/>
          <p:cNvSpPr>
            <a:spLocks noChangeShapeType="1"/>
          </p:cNvSpPr>
          <p:nvPr/>
        </p:nvSpPr>
        <p:spPr bwMode="auto">
          <a:xfrm flipV="1">
            <a:off x="584200" y="5414962"/>
            <a:ext cx="6045201" cy="7938"/>
          </a:xfrm>
          <a:prstGeom prst="line">
            <a:avLst/>
          </a:prstGeom>
          <a:noFill/>
          <a:ln w="38100">
            <a:solidFill>
              <a:srgbClr val="CCFF33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32" name="Rectangle 14"/>
          <p:cNvSpPr>
            <a:spLocks noChangeArrowheads="1"/>
          </p:cNvSpPr>
          <p:nvPr/>
        </p:nvSpPr>
        <p:spPr bwMode="auto">
          <a:xfrm>
            <a:off x="285750" y="2062163"/>
            <a:ext cx="2616200" cy="171450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33" name="Rectangle 15"/>
          <p:cNvSpPr>
            <a:spLocks noChangeArrowheads="1"/>
          </p:cNvSpPr>
          <p:nvPr/>
        </p:nvSpPr>
        <p:spPr bwMode="auto">
          <a:xfrm>
            <a:off x="285750" y="2754313"/>
            <a:ext cx="1758950" cy="171450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en-US" sz="2400">
              <a:latin typeface="Times New Roman" pitchFamily="18" charset="0"/>
            </a:endParaRPr>
          </a:p>
        </p:txBody>
      </p:sp>
      <p:sp>
        <p:nvSpPr>
          <p:cNvPr id="5134" name="Rectangle 16"/>
          <p:cNvSpPr>
            <a:spLocks noChangeArrowheads="1"/>
          </p:cNvSpPr>
          <p:nvPr/>
        </p:nvSpPr>
        <p:spPr bwMode="auto">
          <a:xfrm>
            <a:off x="285750" y="4614863"/>
            <a:ext cx="1447800" cy="171450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en-US" sz="2400">
              <a:latin typeface="Times New Roman" pitchFamily="18" charset="0"/>
            </a:endParaRPr>
          </a:p>
        </p:txBody>
      </p:sp>
      <p:sp>
        <p:nvSpPr>
          <p:cNvPr id="5135" name="Rectangle 17"/>
          <p:cNvSpPr>
            <a:spLocks noChangeArrowheads="1"/>
          </p:cNvSpPr>
          <p:nvPr/>
        </p:nvSpPr>
        <p:spPr bwMode="auto">
          <a:xfrm>
            <a:off x="285750" y="3465513"/>
            <a:ext cx="1758950" cy="171450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en-US" sz="2400">
              <a:latin typeface="Times New Roman" pitchFamily="18" charset="0"/>
            </a:endParaRPr>
          </a:p>
        </p:txBody>
      </p:sp>
      <p:sp>
        <p:nvSpPr>
          <p:cNvPr id="5136" name="Freeform 18"/>
          <p:cNvSpPr>
            <a:spLocks/>
          </p:cNvSpPr>
          <p:nvPr/>
        </p:nvSpPr>
        <p:spPr bwMode="auto">
          <a:xfrm rot="21346113">
            <a:off x="250007" y="4488707"/>
            <a:ext cx="413079" cy="981075"/>
          </a:xfrm>
          <a:custGeom>
            <a:avLst/>
            <a:gdLst>
              <a:gd name="T0" fmla="*/ 738673 w 622"/>
              <a:gd name="T1" fmla="*/ 0 h 571"/>
              <a:gd name="T2" fmla="*/ 306931 w 622"/>
              <a:gd name="T3" fmla="*/ 46391 h 571"/>
              <a:gd name="T4" fmla="*/ 207593 w 622"/>
              <a:gd name="T5" fmla="*/ 34363 h 571"/>
              <a:gd name="T6" fmla="*/ 143914 w 622"/>
              <a:gd name="T7" fmla="*/ 58418 h 571"/>
              <a:gd name="T8" fmla="*/ 96792 w 622"/>
              <a:gd name="T9" fmla="*/ 97936 h 571"/>
              <a:gd name="T10" fmla="*/ 108254 w 622"/>
              <a:gd name="T11" fmla="*/ 94499 h 571"/>
              <a:gd name="T12" fmla="*/ 31839 w 622"/>
              <a:gd name="T13" fmla="*/ 216489 h 571"/>
              <a:gd name="T14" fmla="*/ 8915 w 622"/>
              <a:gd name="T15" fmla="*/ 271471 h 571"/>
              <a:gd name="T16" fmla="*/ 0 w 622"/>
              <a:gd name="T17" fmla="*/ 338479 h 571"/>
              <a:gd name="T18" fmla="*/ 7641 w 622"/>
              <a:gd name="T19" fmla="*/ 427824 h 571"/>
              <a:gd name="T20" fmla="*/ 30566 w 622"/>
              <a:gd name="T21" fmla="*/ 503424 h 571"/>
              <a:gd name="T22" fmla="*/ 50943 w 622"/>
              <a:gd name="T23" fmla="*/ 549814 h 571"/>
              <a:gd name="T24" fmla="*/ 108254 w 622"/>
              <a:gd name="T25" fmla="*/ 666650 h 571"/>
              <a:gd name="T26" fmla="*/ 164291 w 622"/>
              <a:gd name="T27" fmla="*/ 738813 h 571"/>
              <a:gd name="T28" fmla="*/ 238158 w 622"/>
              <a:gd name="T29" fmla="*/ 835031 h 571"/>
              <a:gd name="T30" fmla="*/ 303111 w 622"/>
              <a:gd name="T31" fmla="*/ 888294 h 571"/>
              <a:gd name="T32" fmla="*/ 413912 w 622"/>
              <a:gd name="T33" fmla="*/ 970766 h 571"/>
              <a:gd name="T34" fmla="*/ 514524 w 622"/>
              <a:gd name="T35" fmla="*/ 981075 h 571"/>
              <a:gd name="T36" fmla="*/ 568014 w 622"/>
              <a:gd name="T37" fmla="*/ 975920 h 571"/>
              <a:gd name="T38" fmla="*/ 664806 w 622"/>
              <a:gd name="T39" fmla="*/ 927812 h 571"/>
              <a:gd name="T40" fmla="*/ 746314 w 622"/>
              <a:gd name="T41" fmla="*/ 852212 h 571"/>
              <a:gd name="T42" fmla="*/ 792163 w 622"/>
              <a:gd name="T43" fmla="*/ 743968 h 571"/>
              <a:gd name="T44" fmla="*/ 785795 w 622"/>
              <a:gd name="T45" fmla="*/ 654623 h 571"/>
              <a:gd name="T46" fmla="*/ 784522 w 622"/>
              <a:gd name="T47" fmla="*/ 563560 h 571"/>
              <a:gd name="T48" fmla="*/ 771786 w 622"/>
              <a:gd name="T49" fmla="*/ 475933 h 571"/>
              <a:gd name="T50" fmla="*/ 728484 w 622"/>
              <a:gd name="T51" fmla="*/ 310989 h 571"/>
              <a:gd name="T52" fmla="*/ 685183 w 622"/>
              <a:gd name="T53" fmla="*/ 231953 h 571"/>
              <a:gd name="T54" fmla="*/ 611315 w 622"/>
              <a:gd name="T55" fmla="*/ 147763 h 571"/>
              <a:gd name="T56" fmla="*/ 554005 w 622"/>
              <a:gd name="T57" fmla="*/ 109963 h 571"/>
              <a:gd name="T58" fmla="*/ 506882 w 622"/>
              <a:gd name="T59" fmla="*/ 67009 h 571"/>
              <a:gd name="T60" fmla="*/ 458487 w 622"/>
              <a:gd name="T61" fmla="*/ 48109 h 571"/>
              <a:gd name="T62" fmla="*/ 371884 w 622"/>
              <a:gd name="T63" fmla="*/ 22336 h 571"/>
              <a:gd name="T64" fmla="*/ 306931 w 622"/>
              <a:gd name="T65" fmla="*/ 46391 h 571"/>
              <a:gd name="T66" fmla="*/ 173206 w 622"/>
              <a:gd name="T67" fmla="*/ 281780 h 57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622" h="571">
                <a:moveTo>
                  <a:pt x="580" y="0"/>
                </a:moveTo>
                <a:lnTo>
                  <a:pt x="241" y="27"/>
                </a:lnTo>
                <a:lnTo>
                  <a:pt x="163" y="20"/>
                </a:lnTo>
                <a:lnTo>
                  <a:pt x="113" y="34"/>
                </a:lnTo>
                <a:lnTo>
                  <a:pt x="76" y="57"/>
                </a:lnTo>
                <a:lnTo>
                  <a:pt x="85" y="55"/>
                </a:lnTo>
                <a:lnTo>
                  <a:pt x="25" y="126"/>
                </a:lnTo>
                <a:lnTo>
                  <a:pt x="7" y="158"/>
                </a:lnTo>
                <a:lnTo>
                  <a:pt x="0" y="197"/>
                </a:lnTo>
                <a:lnTo>
                  <a:pt x="6" y="249"/>
                </a:lnTo>
                <a:lnTo>
                  <a:pt x="24" y="293"/>
                </a:lnTo>
                <a:lnTo>
                  <a:pt x="40" y="320"/>
                </a:lnTo>
                <a:lnTo>
                  <a:pt x="85" y="388"/>
                </a:lnTo>
                <a:lnTo>
                  <a:pt x="129" y="430"/>
                </a:lnTo>
                <a:lnTo>
                  <a:pt x="187" y="486"/>
                </a:lnTo>
                <a:lnTo>
                  <a:pt x="238" y="517"/>
                </a:lnTo>
                <a:lnTo>
                  <a:pt x="325" y="565"/>
                </a:lnTo>
                <a:lnTo>
                  <a:pt x="404" y="571"/>
                </a:lnTo>
                <a:lnTo>
                  <a:pt x="446" y="568"/>
                </a:lnTo>
                <a:lnTo>
                  <a:pt x="522" y="540"/>
                </a:lnTo>
                <a:lnTo>
                  <a:pt x="586" y="496"/>
                </a:lnTo>
                <a:lnTo>
                  <a:pt x="622" y="433"/>
                </a:lnTo>
                <a:lnTo>
                  <a:pt x="617" y="381"/>
                </a:lnTo>
                <a:lnTo>
                  <a:pt x="616" y="328"/>
                </a:lnTo>
                <a:lnTo>
                  <a:pt x="606" y="277"/>
                </a:lnTo>
                <a:lnTo>
                  <a:pt x="572" y="181"/>
                </a:lnTo>
                <a:lnTo>
                  <a:pt x="538" y="135"/>
                </a:lnTo>
                <a:lnTo>
                  <a:pt x="480" y="86"/>
                </a:lnTo>
                <a:lnTo>
                  <a:pt x="435" y="64"/>
                </a:lnTo>
                <a:lnTo>
                  <a:pt x="398" y="39"/>
                </a:lnTo>
                <a:lnTo>
                  <a:pt x="360" y="28"/>
                </a:lnTo>
                <a:lnTo>
                  <a:pt x="292" y="13"/>
                </a:lnTo>
                <a:lnTo>
                  <a:pt x="241" y="27"/>
                </a:lnTo>
                <a:lnTo>
                  <a:pt x="136" y="164"/>
                </a:lnTo>
              </a:path>
            </a:pathLst>
          </a:custGeom>
          <a:noFill/>
          <a:ln w="57150" cmpd="sng">
            <a:solidFill>
              <a:srgbClr val="CCFF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37" name="Rectangle 19"/>
          <p:cNvSpPr>
            <a:spLocks noChangeArrowheads="1"/>
          </p:cNvSpPr>
          <p:nvPr/>
        </p:nvSpPr>
        <p:spPr bwMode="auto">
          <a:xfrm>
            <a:off x="285750" y="5611813"/>
            <a:ext cx="1149350" cy="171450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en-US" sz="2400">
              <a:latin typeface="Times New Roman" pitchFamily="18" charset="0"/>
            </a:endParaRPr>
          </a:p>
        </p:txBody>
      </p:sp>
      <p:sp>
        <p:nvSpPr>
          <p:cNvPr id="5138" name="Freeform 20"/>
          <p:cNvSpPr>
            <a:spLocks/>
          </p:cNvSpPr>
          <p:nvPr/>
        </p:nvSpPr>
        <p:spPr bwMode="auto">
          <a:xfrm rot="675148" flipH="1">
            <a:off x="238125" y="5567363"/>
            <a:ext cx="688975" cy="539750"/>
          </a:xfrm>
          <a:custGeom>
            <a:avLst/>
            <a:gdLst>
              <a:gd name="T0" fmla="*/ 642453 w 622"/>
              <a:gd name="T1" fmla="*/ 0 h 571"/>
              <a:gd name="T2" fmla="*/ 266950 w 622"/>
              <a:gd name="T3" fmla="*/ 25522 h 571"/>
              <a:gd name="T4" fmla="*/ 180551 w 622"/>
              <a:gd name="T5" fmla="*/ 18905 h 571"/>
              <a:gd name="T6" fmla="*/ 125167 w 622"/>
              <a:gd name="T7" fmla="*/ 32139 h 571"/>
              <a:gd name="T8" fmla="*/ 84183 w 622"/>
              <a:gd name="T9" fmla="*/ 53880 h 571"/>
              <a:gd name="T10" fmla="*/ 94153 w 622"/>
              <a:gd name="T11" fmla="*/ 51990 h 571"/>
              <a:gd name="T12" fmla="*/ 27692 w 622"/>
              <a:gd name="T13" fmla="*/ 119104 h 571"/>
              <a:gd name="T14" fmla="*/ 7754 w 622"/>
              <a:gd name="T15" fmla="*/ 149353 h 571"/>
              <a:gd name="T16" fmla="*/ 0 w 622"/>
              <a:gd name="T17" fmla="*/ 186218 h 571"/>
              <a:gd name="T18" fmla="*/ 6646 w 622"/>
              <a:gd name="T19" fmla="*/ 235373 h 571"/>
              <a:gd name="T20" fmla="*/ 26584 w 622"/>
              <a:gd name="T21" fmla="*/ 276965 h 571"/>
              <a:gd name="T22" fmla="*/ 44307 w 622"/>
              <a:gd name="T23" fmla="*/ 302487 h 571"/>
              <a:gd name="T24" fmla="*/ 94153 w 622"/>
              <a:gd name="T25" fmla="*/ 366765 h 571"/>
              <a:gd name="T26" fmla="*/ 142890 w 622"/>
              <a:gd name="T27" fmla="*/ 406467 h 571"/>
              <a:gd name="T28" fmla="*/ 207136 w 622"/>
              <a:gd name="T29" fmla="*/ 459402 h 571"/>
              <a:gd name="T30" fmla="*/ 263627 w 622"/>
              <a:gd name="T31" fmla="*/ 488705 h 571"/>
              <a:gd name="T32" fmla="*/ 359995 w 622"/>
              <a:gd name="T33" fmla="*/ 534078 h 571"/>
              <a:gd name="T34" fmla="*/ 447501 w 622"/>
              <a:gd name="T35" fmla="*/ 539750 h 571"/>
              <a:gd name="T36" fmla="*/ 494024 w 622"/>
              <a:gd name="T37" fmla="*/ 536914 h 571"/>
              <a:gd name="T38" fmla="*/ 578207 w 622"/>
              <a:gd name="T39" fmla="*/ 510447 h 571"/>
              <a:gd name="T40" fmla="*/ 649099 w 622"/>
              <a:gd name="T41" fmla="*/ 468855 h 571"/>
              <a:gd name="T42" fmla="*/ 688975 w 622"/>
              <a:gd name="T43" fmla="*/ 409303 h 571"/>
              <a:gd name="T44" fmla="*/ 683437 w 622"/>
              <a:gd name="T45" fmla="*/ 360148 h 571"/>
              <a:gd name="T46" fmla="*/ 682329 w 622"/>
              <a:gd name="T47" fmla="*/ 310049 h 571"/>
              <a:gd name="T48" fmla="*/ 671252 w 622"/>
              <a:gd name="T49" fmla="*/ 261840 h 571"/>
              <a:gd name="T50" fmla="*/ 633591 w 622"/>
              <a:gd name="T51" fmla="*/ 171094 h 571"/>
              <a:gd name="T52" fmla="*/ 595930 w 622"/>
              <a:gd name="T53" fmla="*/ 127612 h 571"/>
              <a:gd name="T54" fmla="*/ 531685 w 622"/>
              <a:gd name="T55" fmla="*/ 81293 h 571"/>
              <a:gd name="T56" fmla="*/ 481839 w 622"/>
              <a:gd name="T57" fmla="*/ 60497 h 571"/>
              <a:gd name="T58" fmla="*/ 440855 w 622"/>
              <a:gd name="T59" fmla="*/ 36866 h 571"/>
              <a:gd name="T60" fmla="*/ 398764 w 622"/>
              <a:gd name="T61" fmla="*/ 26468 h 571"/>
              <a:gd name="T62" fmla="*/ 323442 w 622"/>
              <a:gd name="T63" fmla="*/ 12289 h 571"/>
              <a:gd name="T64" fmla="*/ 266950 w 622"/>
              <a:gd name="T65" fmla="*/ 25522 h 571"/>
              <a:gd name="T66" fmla="*/ 150644 w 622"/>
              <a:gd name="T67" fmla="*/ 155025 h 57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622" h="571">
                <a:moveTo>
                  <a:pt x="580" y="0"/>
                </a:moveTo>
                <a:lnTo>
                  <a:pt x="241" y="27"/>
                </a:lnTo>
                <a:lnTo>
                  <a:pt x="163" y="20"/>
                </a:lnTo>
                <a:lnTo>
                  <a:pt x="113" y="34"/>
                </a:lnTo>
                <a:lnTo>
                  <a:pt x="76" y="57"/>
                </a:lnTo>
                <a:lnTo>
                  <a:pt x="85" y="55"/>
                </a:lnTo>
                <a:lnTo>
                  <a:pt x="25" y="126"/>
                </a:lnTo>
                <a:lnTo>
                  <a:pt x="7" y="158"/>
                </a:lnTo>
                <a:lnTo>
                  <a:pt x="0" y="197"/>
                </a:lnTo>
                <a:lnTo>
                  <a:pt x="6" y="249"/>
                </a:lnTo>
                <a:lnTo>
                  <a:pt x="24" y="293"/>
                </a:lnTo>
                <a:lnTo>
                  <a:pt x="40" y="320"/>
                </a:lnTo>
                <a:lnTo>
                  <a:pt x="85" y="388"/>
                </a:lnTo>
                <a:lnTo>
                  <a:pt x="129" y="430"/>
                </a:lnTo>
                <a:lnTo>
                  <a:pt x="187" y="486"/>
                </a:lnTo>
                <a:lnTo>
                  <a:pt x="238" y="517"/>
                </a:lnTo>
                <a:lnTo>
                  <a:pt x="325" y="565"/>
                </a:lnTo>
                <a:lnTo>
                  <a:pt x="404" y="571"/>
                </a:lnTo>
                <a:lnTo>
                  <a:pt x="446" y="568"/>
                </a:lnTo>
                <a:lnTo>
                  <a:pt x="522" y="540"/>
                </a:lnTo>
                <a:lnTo>
                  <a:pt x="586" y="496"/>
                </a:lnTo>
                <a:lnTo>
                  <a:pt x="622" y="433"/>
                </a:lnTo>
                <a:lnTo>
                  <a:pt x="617" y="381"/>
                </a:lnTo>
                <a:lnTo>
                  <a:pt x="616" y="328"/>
                </a:lnTo>
                <a:lnTo>
                  <a:pt x="606" y="277"/>
                </a:lnTo>
                <a:lnTo>
                  <a:pt x="572" y="181"/>
                </a:lnTo>
                <a:lnTo>
                  <a:pt x="538" y="135"/>
                </a:lnTo>
                <a:lnTo>
                  <a:pt x="480" y="86"/>
                </a:lnTo>
                <a:lnTo>
                  <a:pt x="435" y="64"/>
                </a:lnTo>
                <a:lnTo>
                  <a:pt x="398" y="39"/>
                </a:lnTo>
                <a:lnTo>
                  <a:pt x="360" y="28"/>
                </a:lnTo>
                <a:lnTo>
                  <a:pt x="292" y="13"/>
                </a:lnTo>
                <a:lnTo>
                  <a:pt x="241" y="27"/>
                </a:lnTo>
                <a:lnTo>
                  <a:pt x="136" y="164"/>
                </a:lnTo>
              </a:path>
            </a:pathLst>
          </a:custGeom>
          <a:noFill/>
          <a:ln w="57150" cmpd="sng">
            <a:solidFill>
              <a:srgbClr val="CCFF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39" name="Text Box 21"/>
          <p:cNvSpPr txBox="1">
            <a:spLocks noChangeArrowheads="1"/>
          </p:cNvSpPr>
          <p:nvPr/>
        </p:nvSpPr>
        <p:spPr bwMode="auto">
          <a:xfrm>
            <a:off x="6804025" y="5762625"/>
            <a:ext cx="1279525" cy="338138"/>
          </a:xfrm>
          <a:prstGeom prst="rect">
            <a:avLst/>
          </a:prstGeom>
          <a:noFill/>
          <a:ln w="38100">
            <a:solidFill>
              <a:srgbClr val="CCFF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600">
                <a:latin typeface="Times New Roman" pitchFamily="18" charset="0"/>
              </a:rPr>
              <a:t>Show z only!</a:t>
            </a:r>
          </a:p>
        </p:txBody>
      </p:sp>
      <p:sp>
        <p:nvSpPr>
          <p:cNvPr id="5140" name="Line 22"/>
          <p:cNvSpPr>
            <a:spLocks noChangeShapeType="1"/>
          </p:cNvSpPr>
          <p:nvPr/>
        </p:nvSpPr>
        <p:spPr bwMode="auto">
          <a:xfrm flipV="1">
            <a:off x="914400" y="5948363"/>
            <a:ext cx="5867400" cy="0"/>
          </a:xfrm>
          <a:prstGeom prst="line">
            <a:avLst/>
          </a:prstGeom>
          <a:noFill/>
          <a:ln w="38100">
            <a:solidFill>
              <a:srgbClr val="CCFF33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41" name="TextBox 1"/>
          <p:cNvSpPr txBox="1">
            <a:spLocks noChangeArrowheads="1"/>
          </p:cNvSpPr>
          <p:nvPr/>
        </p:nvSpPr>
        <p:spPr bwMode="auto">
          <a:xfrm>
            <a:off x="1165225" y="304800"/>
            <a:ext cx="68310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b="1"/>
              <a:t>Template File with Basic Commands (see File AAATemplate)</a:t>
            </a:r>
          </a:p>
        </p:txBody>
      </p:sp>
      <p:sp>
        <p:nvSpPr>
          <p:cNvPr id="5142" name="Text Box 8"/>
          <p:cNvSpPr txBox="1">
            <a:spLocks noChangeArrowheads="1"/>
          </p:cNvSpPr>
          <p:nvPr/>
        </p:nvSpPr>
        <p:spPr bwMode="auto">
          <a:xfrm>
            <a:off x="5194971" y="957263"/>
            <a:ext cx="2395784" cy="584775"/>
          </a:xfrm>
          <a:prstGeom prst="rect">
            <a:avLst/>
          </a:prstGeom>
          <a:solidFill>
            <a:srgbClr val="CC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sz="1600" b="1" dirty="0">
                <a:latin typeface="Times New Roman" pitchFamily="18" charset="0"/>
              </a:rPr>
              <a:t>Start with </a:t>
            </a:r>
            <a:r>
              <a:rPr lang="en-US" sz="1600" b="1" dirty="0" err="1">
                <a:latin typeface="Times New Roman" pitchFamily="18" charset="0"/>
              </a:rPr>
              <a:t>AAATemplate</a:t>
            </a:r>
            <a:r>
              <a:rPr lang="en-US" sz="1600" b="1" dirty="0">
                <a:latin typeface="Times New Roman" pitchFamily="18" charset="0"/>
              </a:rPr>
              <a:t>,</a:t>
            </a:r>
          </a:p>
          <a:p>
            <a:pPr algn="ctr"/>
            <a:r>
              <a:rPr lang="en-US" sz="1600" b="1" dirty="0">
                <a:latin typeface="Times New Roman" pitchFamily="18" charset="0"/>
              </a:rPr>
              <a:t>save under another name</a:t>
            </a:r>
          </a:p>
        </p:txBody>
      </p:sp>
      <p:sp>
        <p:nvSpPr>
          <p:cNvPr id="27" name="TextBox 26"/>
          <p:cNvSpPr txBox="1"/>
          <p:nvPr/>
        </p:nvSpPr>
        <p:spPr>
          <a:xfrm rot="20550482">
            <a:off x="1933575" y="2790825"/>
            <a:ext cx="1206500" cy="5857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>
                <a:latin typeface="+mj-lt"/>
              </a:rPr>
              <a:t>Must be the </a:t>
            </a:r>
          </a:p>
          <a:p>
            <a:pPr algn="ctr">
              <a:defRPr/>
            </a:pPr>
            <a:r>
              <a:rPr lang="en-US" sz="1600" dirty="0">
                <a:latin typeface="+mj-lt"/>
              </a:rPr>
              <a:t>same names</a:t>
            </a:r>
          </a:p>
        </p:txBody>
      </p:sp>
      <p:sp>
        <p:nvSpPr>
          <p:cNvPr id="5144" name="Freeform 4"/>
          <p:cNvSpPr>
            <a:spLocks/>
          </p:cNvSpPr>
          <p:nvPr/>
        </p:nvSpPr>
        <p:spPr bwMode="auto">
          <a:xfrm>
            <a:off x="2989263" y="3429000"/>
            <a:ext cx="3259137" cy="539750"/>
          </a:xfrm>
          <a:custGeom>
            <a:avLst/>
            <a:gdLst>
              <a:gd name="T0" fmla="*/ 3039393 w 622"/>
              <a:gd name="T1" fmla="*/ 0 h 571"/>
              <a:gd name="T2" fmla="*/ 1262920 w 622"/>
              <a:gd name="T3" fmla="*/ 25522 h 571"/>
              <a:gd name="T4" fmla="*/ 854174 w 622"/>
              <a:gd name="T5" fmla="*/ 18905 h 571"/>
              <a:gd name="T6" fmla="*/ 592158 w 622"/>
              <a:gd name="T7" fmla="*/ 32139 h 571"/>
              <a:gd name="T8" fmla="*/ 398265 w 622"/>
              <a:gd name="T9" fmla="*/ 53880 h 571"/>
              <a:gd name="T10" fmla="*/ 445428 w 622"/>
              <a:gd name="T11" fmla="*/ 51990 h 571"/>
              <a:gd name="T12" fmla="*/ 131008 w 622"/>
              <a:gd name="T13" fmla="*/ 119104 h 571"/>
              <a:gd name="T14" fmla="*/ 36682 w 622"/>
              <a:gd name="T15" fmla="*/ 149353 h 571"/>
              <a:gd name="T16" fmla="*/ 0 w 622"/>
              <a:gd name="T17" fmla="*/ 186218 h 571"/>
              <a:gd name="T18" fmla="*/ 31442 w 622"/>
              <a:gd name="T19" fmla="*/ 235373 h 571"/>
              <a:gd name="T20" fmla="*/ 125768 w 622"/>
              <a:gd name="T21" fmla="*/ 276965 h 571"/>
              <a:gd name="T22" fmla="*/ 209613 w 622"/>
              <a:gd name="T23" fmla="*/ 302487 h 571"/>
              <a:gd name="T24" fmla="*/ 445428 w 622"/>
              <a:gd name="T25" fmla="*/ 366765 h 571"/>
              <a:gd name="T26" fmla="*/ 676003 w 622"/>
              <a:gd name="T27" fmla="*/ 406467 h 571"/>
              <a:gd name="T28" fmla="*/ 979942 w 622"/>
              <a:gd name="T29" fmla="*/ 459402 h 571"/>
              <a:gd name="T30" fmla="*/ 1247199 w 622"/>
              <a:gd name="T31" fmla="*/ 488705 h 571"/>
              <a:gd name="T32" fmla="*/ 1703108 w 622"/>
              <a:gd name="T33" fmla="*/ 534078 h 571"/>
              <a:gd name="T34" fmla="*/ 2117094 w 622"/>
              <a:gd name="T35" fmla="*/ 539750 h 571"/>
              <a:gd name="T36" fmla="*/ 2337188 w 622"/>
              <a:gd name="T37" fmla="*/ 536914 h 571"/>
              <a:gd name="T38" fmla="*/ 2735454 w 622"/>
              <a:gd name="T39" fmla="*/ 510447 h 571"/>
              <a:gd name="T40" fmla="*/ 3070835 w 622"/>
              <a:gd name="T41" fmla="*/ 468855 h 571"/>
              <a:gd name="T42" fmla="*/ 3259487 w 622"/>
              <a:gd name="T43" fmla="*/ 409303 h 571"/>
              <a:gd name="T44" fmla="*/ 3233285 w 622"/>
              <a:gd name="T45" fmla="*/ 360148 h 571"/>
              <a:gd name="T46" fmla="*/ 3228045 w 622"/>
              <a:gd name="T47" fmla="*/ 310049 h 571"/>
              <a:gd name="T48" fmla="*/ 3175642 w 622"/>
              <a:gd name="T49" fmla="*/ 261840 h 571"/>
              <a:gd name="T50" fmla="*/ 2997470 w 622"/>
              <a:gd name="T51" fmla="*/ 171094 h 571"/>
              <a:gd name="T52" fmla="*/ 2819299 w 622"/>
              <a:gd name="T53" fmla="*/ 127612 h 571"/>
              <a:gd name="T54" fmla="*/ 2515360 w 622"/>
              <a:gd name="T55" fmla="*/ 81293 h 571"/>
              <a:gd name="T56" fmla="*/ 2279545 w 622"/>
              <a:gd name="T57" fmla="*/ 60497 h 571"/>
              <a:gd name="T58" fmla="*/ 2085652 w 622"/>
              <a:gd name="T59" fmla="*/ 36866 h 571"/>
              <a:gd name="T60" fmla="*/ 1886520 w 622"/>
              <a:gd name="T61" fmla="*/ 26468 h 571"/>
              <a:gd name="T62" fmla="*/ 1530177 w 622"/>
              <a:gd name="T63" fmla="*/ 12289 h 571"/>
              <a:gd name="T64" fmla="*/ 1262920 w 622"/>
              <a:gd name="T65" fmla="*/ 25522 h 571"/>
              <a:gd name="T66" fmla="*/ 712685 w 622"/>
              <a:gd name="T67" fmla="*/ 155025 h 57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622" h="571">
                <a:moveTo>
                  <a:pt x="580" y="0"/>
                </a:moveTo>
                <a:lnTo>
                  <a:pt x="241" y="27"/>
                </a:lnTo>
                <a:lnTo>
                  <a:pt x="163" y="20"/>
                </a:lnTo>
                <a:lnTo>
                  <a:pt x="113" y="34"/>
                </a:lnTo>
                <a:lnTo>
                  <a:pt x="76" y="57"/>
                </a:lnTo>
                <a:lnTo>
                  <a:pt x="85" y="55"/>
                </a:lnTo>
                <a:lnTo>
                  <a:pt x="25" y="126"/>
                </a:lnTo>
                <a:lnTo>
                  <a:pt x="7" y="158"/>
                </a:lnTo>
                <a:lnTo>
                  <a:pt x="0" y="197"/>
                </a:lnTo>
                <a:lnTo>
                  <a:pt x="6" y="249"/>
                </a:lnTo>
                <a:lnTo>
                  <a:pt x="24" y="293"/>
                </a:lnTo>
                <a:lnTo>
                  <a:pt x="40" y="320"/>
                </a:lnTo>
                <a:lnTo>
                  <a:pt x="85" y="388"/>
                </a:lnTo>
                <a:lnTo>
                  <a:pt x="129" y="430"/>
                </a:lnTo>
                <a:lnTo>
                  <a:pt x="187" y="486"/>
                </a:lnTo>
                <a:lnTo>
                  <a:pt x="238" y="517"/>
                </a:lnTo>
                <a:lnTo>
                  <a:pt x="325" y="565"/>
                </a:lnTo>
                <a:lnTo>
                  <a:pt x="404" y="571"/>
                </a:lnTo>
                <a:lnTo>
                  <a:pt x="446" y="568"/>
                </a:lnTo>
                <a:lnTo>
                  <a:pt x="522" y="540"/>
                </a:lnTo>
                <a:lnTo>
                  <a:pt x="586" y="496"/>
                </a:lnTo>
                <a:lnTo>
                  <a:pt x="622" y="433"/>
                </a:lnTo>
                <a:lnTo>
                  <a:pt x="617" y="381"/>
                </a:lnTo>
                <a:lnTo>
                  <a:pt x="616" y="328"/>
                </a:lnTo>
                <a:lnTo>
                  <a:pt x="606" y="277"/>
                </a:lnTo>
                <a:lnTo>
                  <a:pt x="572" y="181"/>
                </a:lnTo>
                <a:lnTo>
                  <a:pt x="538" y="135"/>
                </a:lnTo>
                <a:lnTo>
                  <a:pt x="480" y="86"/>
                </a:lnTo>
                <a:lnTo>
                  <a:pt x="435" y="64"/>
                </a:lnTo>
                <a:lnTo>
                  <a:pt x="398" y="39"/>
                </a:lnTo>
                <a:lnTo>
                  <a:pt x="360" y="28"/>
                </a:lnTo>
                <a:lnTo>
                  <a:pt x="292" y="13"/>
                </a:lnTo>
                <a:lnTo>
                  <a:pt x="241" y="27"/>
                </a:lnTo>
                <a:lnTo>
                  <a:pt x="136" y="164"/>
                </a:lnTo>
              </a:path>
            </a:pathLst>
          </a:custGeom>
          <a:noFill/>
          <a:ln w="57150" cmpd="sng">
            <a:solidFill>
              <a:srgbClr val="CCFF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45" name="Text Box 10"/>
          <p:cNvSpPr txBox="1">
            <a:spLocks noChangeArrowheads="1"/>
          </p:cNvSpPr>
          <p:nvPr/>
        </p:nvSpPr>
        <p:spPr bwMode="auto">
          <a:xfrm>
            <a:off x="6629400" y="3344863"/>
            <a:ext cx="2174875" cy="584200"/>
          </a:xfrm>
          <a:prstGeom prst="rect">
            <a:avLst/>
          </a:prstGeom>
          <a:noFill/>
          <a:ln w="38100">
            <a:solidFill>
              <a:srgbClr val="CCFF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600">
                <a:latin typeface="Times New Roman" pitchFamily="18" charset="0"/>
              </a:rPr>
              <a:t>Statements starting with</a:t>
            </a:r>
          </a:p>
          <a:p>
            <a:r>
              <a:rPr lang="en-US" sz="1600">
                <a:latin typeface="Times New Roman" pitchFamily="18" charset="0"/>
              </a:rPr>
              <a:t>// are comments</a:t>
            </a:r>
          </a:p>
        </p:txBody>
      </p:sp>
      <p:sp>
        <p:nvSpPr>
          <p:cNvPr id="5146" name="Line 11"/>
          <p:cNvSpPr>
            <a:spLocks noChangeShapeType="1"/>
          </p:cNvSpPr>
          <p:nvPr/>
        </p:nvSpPr>
        <p:spPr bwMode="auto">
          <a:xfrm flipV="1">
            <a:off x="6237288" y="3756025"/>
            <a:ext cx="392112" cy="1588"/>
          </a:xfrm>
          <a:prstGeom prst="line">
            <a:avLst/>
          </a:prstGeom>
          <a:noFill/>
          <a:ln w="38100">
            <a:solidFill>
              <a:srgbClr val="CCFF33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041400"/>
            <a:ext cx="8305800" cy="513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7" name="Line 3"/>
          <p:cNvSpPr>
            <a:spLocks noChangeShapeType="1"/>
          </p:cNvSpPr>
          <p:nvPr/>
        </p:nvSpPr>
        <p:spPr bwMode="auto">
          <a:xfrm flipH="1" flipV="1">
            <a:off x="596900" y="1289050"/>
            <a:ext cx="673100" cy="24257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609600" y="3708400"/>
            <a:ext cx="1447800" cy="581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</a:rPr>
              <a:t>Typical File Options</a:t>
            </a:r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 flipH="1" flipV="1">
            <a:off x="1066800" y="1295400"/>
            <a:ext cx="1727200" cy="241935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2133600" y="3708400"/>
            <a:ext cx="1447800" cy="581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</a:rPr>
              <a:t>Typical Edit Options</a:t>
            </a:r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 flipH="1" flipV="1">
            <a:off x="1695450" y="1314450"/>
            <a:ext cx="3003550" cy="24003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4038600" y="3708400"/>
            <a:ext cx="1447800" cy="581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</a:rPr>
              <a:t>Steady State Run</a:t>
            </a:r>
          </a:p>
        </p:txBody>
      </p:sp>
      <p:sp>
        <p:nvSpPr>
          <p:cNvPr id="6153" name="Line 9"/>
          <p:cNvSpPr>
            <a:spLocks noChangeShapeType="1"/>
          </p:cNvSpPr>
          <p:nvPr/>
        </p:nvSpPr>
        <p:spPr bwMode="auto">
          <a:xfrm flipH="1" flipV="1">
            <a:off x="2495550" y="1301750"/>
            <a:ext cx="3727450" cy="2413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5562600" y="3708400"/>
            <a:ext cx="1447800" cy="581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</a:rPr>
              <a:t>Solver  Settings</a:t>
            </a:r>
          </a:p>
        </p:txBody>
      </p:sp>
      <p:sp>
        <p:nvSpPr>
          <p:cNvPr id="6155" name="Line 11"/>
          <p:cNvSpPr>
            <a:spLocks noChangeShapeType="1"/>
          </p:cNvSpPr>
          <p:nvPr/>
        </p:nvSpPr>
        <p:spPr bwMode="auto">
          <a:xfrm flipH="1" flipV="1">
            <a:off x="3232150" y="1301750"/>
            <a:ext cx="2051050" cy="11303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5257800" y="1955800"/>
            <a:ext cx="1689100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dirty="0">
                <a:latin typeface="Times New Roman" pitchFamily="18" charset="0"/>
              </a:rPr>
              <a:t>Arrangement  of Windows</a:t>
            </a:r>
          </a:p>
        </p:txBody>
      </p:sp>
      <p:sp>
        <p:nvSpPr>
          <p:cNvPr id="6159" name="Freeform 15"/>
          <p:cNvSpPr>
            <a:spLocks/>
          </p:cNvSpPr>
          <p:nvPr/>
        </p:nvSpPr>
        <p:spPr bwMode="auto">
          <a:xfrm>
            <a:off x="692150" y="4264025"/>
            <a:ext cx="6169025" cy="873125"/>
          </a:xfrm>
          <a:custGeom>
            <a:avLst/>
            <a:gdLst>
              <a:gd name="T0" fmla="*/ 5651500 w 3886"/>
              <a:gd name="T1" fmla="*/ 28575 h 550"/>
              <a:gd name="T2" fmla="*/ 2370138 w 3886"/>
              <a:gd name="T3" fmla="*/ 36513 h 550"/>
              <a:gd name="T4" fmla="*/ 1597025 w 3886"/>
              <a:gd name="T5" fmla="*/ 49213 h 550"/>
              <a:gd name="T6" fmla="*/ 1101725 w 3886"/>
              <a:gd name="T7" fmla="*/ 85725 h 550"/>
              <a:gd name="T8" fmla="*/ 735013 w 3886"/>
              <a:gd name="T9" fmla="*/ 133350 h 550"/>
              <a:gd name="T10" fmla="*/ 823913 w 3886"/>
              <a:gd name="T11" fmla="*/ 127000 h 550"/>
              <a:gd name="T12" fmla="*/ 279400 w 3886"/>
              <a:gd name="T13" fmla="*/ 212725 h 550"/>
              <a:gd name="T14" fmla="*/ 57150 w 3886"/>
              <a:gd name="T15" fmla="*/ 314325 h 550"/>
              <a:gd name="T16" fmla="*/ 0 w 3886"/>
              <a:gd name="T17" fmla="*/ 377825 h 550"/>
              <a:gd name="T18" fmla="*/ 50800 w 3886"/>
              <a:gd name="T19" fmla="*/ 460375 h 550"/>
              <a:gd name="T20" fmla="*/ 215900 w 3886"/>
              <a:gd name="T21" fmla="*/ 549275 h 550"/>
              <a:gd name="T22" fmla="*/ 387350 w 3886"/>
              <a:gd name="T23" fmla="*/ 600075 h 550"/>
              <a:gd name="T24" fmla="*/ 839788 w 3886"/>
              <a:gd name="T25" fmla="*/ 660400 h 550"/>
              <a:gd name="T26" fmla="*/ 1277938 w 3886"/>
              <a:gd name="T27" fmla="*/ 714375 h 550"/>
              <a:gd name="T28" fmla="*/ 1857375 w 3886"/>
              <a:gd name="T29" fmla="*/ 785813 h 550"/>
              <a:gd name="T30" fmla="*/ 2365375 w 3886"/>
              <a:gd name="T31" fmla="*/ 822325 h 550"/>
              <a:gd name="T32" fmla="*/ 3230563 w 3886"/>
              <a:gd name="T33" fmla="*/ 873125 h 550"/>
              <a:gd name="T34" fmla="*/ 4013200 w 3886"/>
              <a:gd name="T35" fmla="*/ 858838 h 550"/>
              <a:gd name="T36" fmla="*/ 4429125 w 3886"/>
              <a:gd name="T37" fmla="*/ 842963 h 550"/>
              <a:gd name="T38" fmla="*/ 5181600 w 3886"/>
              <a:gd name="T39" fmla="*/ 776288 h 550"/>
              <a:gd name="T40" fmla="*/ 5815013 w 3886"/>
              <a:gd name="T41" fmla="*/ 685800 h 550"/>
              <a:gd name="T42" fmla="*/ 6169025 w 3886"/>
              <a:gd name="T43" fmla="*/ 576263 h 550"/>
              <a:gd name="T44" fmla="*/ 6165850 w 3886"/>
              <a:gd name="T45" fmla="*/ 492125 h 550"/>
              <a:gd name="T46" fmla="*/ 6103938 w 3886"/>
              <a:gd name="T47" fmla="*/ 409575 h 550"/>
              <a:gd name="T48" fmla="*/ 6002338 w 3886"/>
              <a:gd name="T49" fmla="*/ 331788 h 550"/>
              <a:gd name="T50" fmla="*/ 5661025 w 3886"/>
              <a:gd name="T51" fmla="*/ 187325 h 550"/>
              <a:gd name="T52" fmla="*/ 5321300 w 3886"/>
              <a:gd name="T53" fmla="*/ 123825 h 550"/>
              <a:gd name="T54" fmla="*/ 4743450 w 3886"/>
              <a:gd name="T55" fmla="*/ 63500 h 550"/>
              <a:gd name="T56" fmla="*/ 4297363 w 3886"/>
              <a:gd name="T57" fmla="*/ 39688 h 550"/>
              <a:gd name="T58" fmla="*/ 3929063 w 3886"/>
              <a:gd name="T59" fmla="*/ 11113 h 550"/>
              <a:gd name="T60" fmla="*/ 3551238 w 3886"/>
              <a:gd name="T61" fmla="*/ 4763 h 550"/>
              <a:gd name="T62" fmla="*/ 2876550 w 3886"/>
              <a:gd name="T63" fmla="*/ 0 h 550"/>
              <a:gd name="T64" fmla="*/ 2370138 w 3886"/>
              <a:gd name="T65" fmla="*/ 36513 h 550"/>
              <a:gd name="T66" fmla="*/ 1600200 w 3886"/>
              <a:gd name="T67" fmla="*/ 155575 h 550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3886" h="550">
                <a:moveTo>
                  <a:pt x="3560" y="18"/>
                </a:moveTo>
                <a:lnTo>
                  <a:pt x="1493" y="23"/>
                </a:lnTo>
                <a:lnTo>
                  <a:pt x="1006" y="31"/>
                </a:lnTo>
                <a:lnTo>
                  <a:pt x="694" y="54"/>
                </a:lnTo>
                <a:lnTo>
                  <a:pt x="463" y="84"/>
                </a:lnTo>
                <a:lnTo>
                  <a:pt x="519" y="80"/>
                </a:lnTo>
                <a:lnTo>
                  <a:pt x="176" y="134"/>
                </a:lnTo>
                <a:lnTo>
                  <a:pt x="36" y="198"/>
                </a:lnTo>
                <a:lnTo>
                  <a:pt x="0" y="238"/>
                </a:lnTo>
                <a:lnTo>
                  <a:pt x="32" y="290"/>
                </a:lnTo>
                <a:lnTo>
                  <a:pt x="136" y="346"/>
                </a:lnTo>
                <a:lnTo>
                  <a:pt x="244" y="378"/>
                </a:lnTo>
                <a:lnTo>
                  <a:pt x="529" y="416"/>
                </a:lnTo>
                <a:lnTo>
                  <a:pt x="805" y="450"/>
                </a:lnTo>
                <a:lnTo>
                  <a:pt x="1170" y="495"/>
                </a:lnTo>
                <a:lnTo>
                  <a:pt x="1490" y="518"/>
                </a:lnTo>
                <a:lnTo>
                  <a:pt x="2035" y="550"/>
                </a:lnTo>
                <a:lnTo>
                  <a:pt x="2528" y="541"/>
                </a:lnTo>
                <a:lnTo>
                  <a:pt x="2790" y="531"/>
                </a:lnTo>
                <a:lnTo>
                  <a:pt x="3264" y="489"/>
                </a:lnTo>
                <a:lnTo>
                  <a:pt x="3663" y="432"/>
                </a:lnTo>
                <a:lnTo>
                  <a:pt x="3886" y="363"/>
                </a:lnTo>
                <a:lnTo>
                  <a:pt x="3884" y="310"/>
                </a:lnTo>
                <a:lnTo>
                  <a:pt x="3845" y="258"/>
                </a:lnTo>
                <a:lnTo>
                  <a:pt x="3781" y="209"/>
                </a:lnTo>
                <a:lnTo>
                  <a:pt x="3566" y="118"/>
                </a:lnTo>
                <a:lnTo>
                  <a:pt x="3352" y="78"/>
                </a:lnTo>
                <a:lnTo>
                  <a:pt x="2988" y="40"/>
                </a:lnTo>
                <a:lnTo>
                  <a:pt x="2707" y="25"/>
                </a:lnTo>
                <a:lnTo>
                  <a:pt x="2475" y="7"/>
                </a:lnTo>
                <a:lnTo>
                  <a:pt x="2237" y="3"/>
                </a:lnTo>
                <a:lnTo>
                  <a:pt x="1812" y="0"/>
                </a:lnTo>
                <a:lnTo>
                  <a:pt x="1493" y="23"/>
                </a:lnTo>
                <a:lnTo>
                  <a:pt x="1008" y="98"/>
                </a:lnTo>
              </a:path>
            </a:pathLst>
          </a:custGeom>
          <a:noFill/>
          <a:ln w="57150" cmpd="sng">
            <a:solidFill>
              <a:srgbClr val="CCFF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2959100" y="5143500"/>
            <a:ext cx="2370138" cy="374650"/>
          </a:xfrm>
          <a:prstGeom prst="rect">
            <a:avLst/>
          </a:prstGeom>
          <a:noFill/>
          <a:ln w="38100">
            <a:solidFill>
              <a:srgbClr val="CCFF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600">
                <a:latin typeface="Times New Roman" pitchFamily="18" charset="0"/>
              </a:rPr>
              <a:t>Your File Name with Path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6161" name="TextBox 18"/>
          <p:cNvSpPr txBox="1">
            <a:spLocks noChangeArrowheads="1"/>
          </p:cNvSpPr>
          <p:nvPr/>
        </p:nvSpPr>
        <p:spPr bwMode="auto">
          <a:xfrm>
            <a:off x="3630613" y="304800"/>
            <a:ext cx="18986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b="1" dirty="0"/>
              <a:t>Typical Options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56" b="5821"/>
          <a:stretch>
            <a:fillRect/>
          </a:stretch>
        </p:blipFill>
        <p:spPr bwMode="auto">
          <a:xfrm>
            <a:off x="457200" y="914400"/>
            <a:ext cx="8229600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1" name="Oval 3"/>
          <p:cNvSpPr>
            <a:spLocks noChangeArrowheads="1"/>
          </p:cNvSpPr>
          <p:nvPr/>
        </p:nvSpPr>
        <p:spPr bwMode="auto">
          <a:xfrm>
            <a:off x="304800" y="1349375"/>
            <a:ext cx="4953000" cy="914400"/>
          </a:xfrm>
          <a:prstGeom prst="ellips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72" name="Oval 4"/>
          <p:cNvSpPr>
            <a:spLocks noChangeArrowheads="1"/>
          </p:cNvSpPr>
          <p:nvPr/>
        </p:nvSpPr>
        <p:spPr bwMode="auto">
          <a:xfrm>
            <a:off x="304800" y="5768975"/>
            <a:ext cx="1219200" cy="533400"/>
          </a:xfrm>
          <a:prstGeom prst="ellips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676400" y="5997575"/>
            <a:ext cx="3690938" cy="3397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>
                <a:latin typeface="+mj-lt"/>
              </a:rPr>
              <a:t>Because of this command, only z is shown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557463" y="968375"/>
            <a:ext cx="4684712" cy="3397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>
                <a:latin typeface="+mj-lt"/>
              </a:rPr>
              <a:t>Progress of solution is shown; often it is too fast to see</a:t>
            </a:r>
          </a:p>
        </p:txBody>
      </p:sp>
      <p:sp>
        <p:nvSpPr>
          <p:cNvPr id="3" name="Rectangle 2"/>
          <p:cNvSpPr/>
          <p:nvPr/>
        </p:nvSpPr>
        <p:spPr>
          <a:xfrm>
            <a:off x="2159000" y="2568575"/>
            <a:ext cx="5808663" cy="321786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717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400" y="2754313"/>
            <a:ext cx="5359400" cy="286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7" name="Oval 5"/>
          <p:cNvSpPr>
            <a:spLocks noChangeArrowheads="1"/>
          </p:cNvSpPr>
          <p:nvPr/>
        </p:nvSpPr>
        <p:spPr bwMode="auto">
          <a:xfrm>
            <a:off x="2514600" y="2568575"/>
            <a:ext cx="1219200" cy="533400"/>
          </a:xfrm>
          <a:prstGeom prst="ellips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78" name="Line 6"/>
          <p:cNvSpPr>
            <a:spLocks noChangeShapeType="1"/>
          </p:cNvSpPr>
          <p:nvPr/>
        </p:nvSpPr>
        <p:spPr bwMode="auto">
          <a:xfrm flipV="1">
            <a:off x="904875" y="3043238"/>
            <a:ext cx="1855788" cy="2744787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79" name="TextBox 12"/>
          <p:cNvSpPr txBox="1">
            <a:spLocks noChangeArrowheads="1"/>
          </p:cNvSpPr>
          <p:nvPr/>
        </p:nvSpPr>
        <p:spPr bwMode="auto">
          <a:xfrm>
            <a:off x="2341574" y="304800"/>
            <a:ext cx="36129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b="1" dirty="0"/>
              <a:t>A First Dynamic Solution: Click</a:t>
            </a:r>
          </a:p>
        </p:txBody>
      </p:sp>
      <p:pic>
        <p:nvPicPr>
          <p:cNvPr id="7180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3762" y="315686"/>
            <a:ext cx="350838" cy="340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44" b="5830"/>
          <a:stretch>
            <a:fillRect/>
          </a:stretch>
        </p:blipFill>
        <p:spPr bwMode="auto">
          <a:xfrm>
            <a:off x="533400" y="957263"/>
            <a:ext cx="8153400" cy="550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5" name="Freeform 5"/>
          <p:cNvSpPr>
            <a:spLocks/>
          </p:cNvSpPr>
          <p:nvPr/>
        </p:nvSpPr>
        <p:spPr bwMode="auto">
          <a:xfrm>
            <a:off x="381000" y="5638800"/>
            <a:ext cx="1241425" cy="717550"/>
          </a:xfrm>
          <a:custGeom>
            <a:avLst/>
            <a:gdLst>
              <a:gd name="T0" fmla="*/ 754284 w 948"/>
              <a:gd name="T1" fmla="*/ 0 h 640"/>
              <a:gd name="T2" fmla="*/ 1016188 w 948"/>
              <a:gd name="T3" fmla="*/ 161449 h 640"/>
              <a:gd name="T4" fmla="*/ 1141901 w 948"/>
              <a:gd name="T5" fmla="*/ 215265 h 640"/>
              <a:gd name="T6" fmla="*/ 1204758 w 948"/>
              <a:gd name="T7" fmla="*/ 269081 h 640"/>
              <a:gd name="T8" fmla="*/ 1236187 w 948"/>
              <a:gd name="T9" fmla="*/ 322898 h 640"/>
              <a:gd name="T10" fmla="*/ 1241425 w 948"/>
              <a:gd name="T11" fmla="*/ 385683 h 640"/>
              <a:gd name="T12" fmla="*/ 1241425 w 948"/>
              <a:gd name="T13" fmla="*/ 439499 h 640"/>
              <a:gd name="T14" fmla="*/ 1236187 w 948"/>
              <a:gd name="T15" fmla="*/ 488831 h 640"/>
              <a:gd name="T16" fmla="*/ 1204758 w 948"/>
              <a:gd name="T17" fmla="*/ 538163 h 640"/>
              <a:gd name="T18" fmla="*/ 1141901 w 948"/>
              <a:gd name="T19" fmla="*/ 591979 h 640"/>
              <a:gd name="T20" fmla="*/ 1068568 w 948"/>
              <a:gd name="T21" fmla="*/ 627856 h 640"/>
              <a:gd name="T22" fmla="*/ 1016188 w 948"/>
              <a:gd name="T23" fmla="*/ 645795 h 640"/>
              <a:gd name="T24" fmla="*/ 874759 w 948"/>
              <a:gd name="T25" fmla="*/ 686157 h 640"/>
              <a:gd name="T26" fmla="*/ 764760 w 948"/>
              <a:gd name="T27" fmla="*/ 699611 h 640"/>
              <a:gd name="T28" fmla="*/ 618093 w 948"/>
              <a:gd name="T29" fmla="*/ 717550 h 640"/>
              <a:gd name="T30" fmla="*/ 508094 w 948"/>
              <a:gd name="T31" fmla="*/ 713065 h 640"/>
              <a:gd name="T32" fmla="*/ 324761 w 948"/>
              <a:gd name="T33" fmla="*/ 699611 h 640"/>
              <a:gd name="T34" fmla="*/ 199047 w 948"/>
              <a:gd name="T35" fmla="*/ 645795 h 640"/>
              <a:gd name="T36" fmla="*/ 136190 w 948"/>
              <a:gd name="T37" fmla="*/ 609918 h 640"/>
              <a:gd name="T38" fmla="*/ 52381 w 948"/>
              <a:gd name="T39" fmla="*/ 520224 h 640"/>
              <a:gd name="T40" fmla="*/ 0 w 948"/>
              <a:gd name="T41" fmla="*/ 421561 h 640"/>
              <a:gd name="T42" fmla="*/ 10476 w 948"/>
              <a:gd name="T43" fmla="*/ 322898 h 640"/>
              <a:gd name="T44" fmla="*/ 73333 w 948"/>
              <a:gd name="T45" fmla="*/ 269081 h 640"/>
              <a:gd name="T46" fmla="*/ 130952 w 948"/>
              <a:gd name="T47" fmla="*/ 210780 h 640"/>
              <a:gd name="T48" fmla="*/ 199047 w 948"/>
              <a:gd name="T49" fmla="*/ 161449 h 640"/>
              <a:gd name="T50" fmla="*/ 350951 w 948"/>
              <a:gd name="T51" fmla="*/ 80724 h 640"/>
              <a:gd name="T52" fmla="*/ 450475 w 948"/>
              <a:gd name="T53" fmla="*/ 53816 h 640"/>
              <a:gd name="T54" fmla="*/ 591903 w 948"/>
              <a:gd name="T55" fmla="*/ 44847 h 640"/>
              <a:gd name="T56" fmla="*/ 680950 w 948"/>
              <a:gd name="T57" fmla="*/ 53816 h 640"/>
              <a:gd name="T58" fmla="*/ 764760 w 948"/>
              <a:gd name="T59" fmla="*/ 53816 h 640"/>
              <a:gd name="T60" fmla="*/ 832855 w 948"/>
              <a:gd name="T61" fmla="*/ 71755 h 640"/>
              <a:gd name="T62" fmla="*/ 953331 w 948"/>
              <a:gd name="T63" fmla="*/ 107633 h 640"/>
              <a:gd name="T64" fmla="*/ 1016188 w 948"/>
              <a:gd name="T65" fmla="*/ 161449 h 640"/>
              <a:gd name="T66" fmla="*/ 1073806 w 948"/>
              <a:gd name="T67" fmla="*/ 264597 h 640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948" h="640">
                <a:moveTo>
                  <a:pt x="576" y="0"/>
                </a:moveTo>
                <a:lnTo>
                  <a:pt x="776" y="144"/>
                </a:lnTo>
                <a:lnTo>
                  <a:pt x="872" y="192"/>
                </a:lnTo>
                <a:lnTo>
                  <a:pt x="920" y="240"/>
                </a:lnTo>
                <a:lnTo>
                  <a:pt x="944" y="288"/>
                </a:lnTo>
                <a:lnTo>
                  <a:pt x="948" y="344"/>
                </a:lnTo>
                <a:lnTo>
                  <a:pt x="948" y="392"/>
                </a:lnTo>
                <a:lnTo>
                  <a:pt x="944" y="436"/>
                </a:lnTo>
                <a:lnTo>
                  <a:pt x="920" y="480"/>
                </a:lnTo>
                <a:lnTo>
                  <a:pt x="872" y="528"/>
                </a:lnTo>
                <a:lnTo>
                  <a:pt x="816" y="560"/>
                </a:lnTo>
                <a:lnTo>
                  <a:pt x="776" y="576"/>
                </a:lnTo>
                <a:lnTo>
                  <a:pt x="668" y="612"/>
                </a:lnTo>
                <a:lnTo>
                  <a:pt x="584" y="624"/>
                </a:lnTo>
                <a:lnTo>
                  <a:pt x="472" y="640"/>
                </a:lnTo>
                <a:lnTo>
                  <a:pt x="388" y="636"/>
                </a:lnTo>
                <a:lnTo>
                  <a:pt x="248" y="624"/>
                </a:lnTo>
                <a:lnTo>
                  <a:pt x="152" y="576"/>
                </a:lnTo>
                <a:lnTo>
                  <a:pt x="104" y="544"/>
                </a:lnTo>
                <a:lnTo>
                  <a:pt x="40" y="464"/>
                </a:lnTo>
                <a:lnTo>
                  <a:pt x="0" y="376"/>
                </a:lnTo>
                <a:lnTo>
                  <a:pt x="8" y="288"/>
                </a:lnTo>
                <a:lnTo>
                  <a:pt x="56" y="240"/>
                </a:lnTo>
                <a:lnTo>
                  <a:pt x="100" y="188"/>
                </a:lnTo>
                <a:lnTo>
                  <a:pt x="152" y="144"/>
                </a:lnTo>
                <a:lnTo>
                  <a:pt x="268" y="72"/>
                </a:lnTo>
                <a:lnTo>
                  <a:pt x="344" y="48"/>
                </a:lnTo>
                <a:lnTo>
                  <a:pt x="452" y="40"/>
                </a:lnTo>
                <a:lnTo>
                  <a:pt x="520" y="48"/>
                </a:lnTo>
                <a:lnTo>
                  <a:pt x="584" y="48"/>
                </a:lnTo>
                <a:lnTo>
                  <a:pt x="636" y="64"/>
                </a:lnTo>
                <a:lnTo>
                  <a:pt x="728" y="96"/>
                </a:lnTo>
                <a:lnTo>
                  <a:pt x="776" y="144"/>
                </a:lnTo>
                <a:lnTo>
                  <a:pt x="820" y="236"/>
                </a:lnTo>
              </a:path>
            </a:pathLst>
          </a:custGeom>
          <a:noFill/>
          <a:ln w="57150" cmpd="sng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6" name="Freeform 6"/>
          <p:cNvSpPr>
            <a:spLocks/>
          </p:cNvSpPr>
          <p:nvPr/>
        </p:nvSpPr>
        <p:spPr bwMode="auto">
          <a:xfrm>
            <a:off x="762000" y="762000"/>
            <a:ext cx="838200" cy="692150"/>
          </a:xfrm>
          <a:custGeom>
            <a:avLst/>
            <a:gdLst>
              <a:gd name="T0" fmla="*/ 781601 w 622"/>
              <a:gd name="T1" fmla="*/ 0 h 571"/>
              <a:gd name="T2" fmla="*/ 324769 w 622"/>
              <a:gd name="T3" fmla="*/ 32729 h 571"/>
              <a:gd name="T4" fmla="*/ 219657 w 622"/>
              <a:gd name="T5" fmla="*/ 24243 h 571"/>
              <a:gd name="T6" fmla="*/ 152277 w 622"/>
              <a:gd name="T7" fmla="*/ 41214 h 571"/>
              <a:gd name="T8" fmla="*/ 102417 w 622"/>
              <a:gd name="T9" fmla="*/ 69094 h 571"/>
              <a:gd name="T10" fmla="*/ 114545 w 622"/>
              <a:gd name="T11" fmla="*/ 66669 h 571"/>
              <a:gd name="T12" fmla="*/ 33690 w 622"/>
              <a:gd name="T13" fmla="*/ 152734 h 571"/>
              <a:gd name="T14" fmla="*/ 9433 w 622"/>
              <a:gd name="T15" fmla="*/ 191523 h 571"/>
              <a:gd name="T16" fmla="*/ 0 w 622"/>
              <a:gd name="T17" fmla="*/ 238798 h 571"/>
              <a:gd name="T18" fmla="*/ 8086 w 622"/>
              <a:gd name="T19" fmla="*/ 301831 h 571"/>
              <a:gd name="T20" fmla="*/ 32342 w 622"/>
              <a:gd name="T21" fmla="*/ 355166 h 571"/>
              <a:gd name="T22" fmla="*/ 53904 w 622"/>
              <a:gd name="T23" fmla="*/ 387895 h 571"/>
              <a:gd name="T24" fmla="*/ 114545 w 622"/>
              <a:gd name="T25" fmla="*/ 470323 h 571"/>
              <a:gd name="T26" fmla="*/ 173839 w 622"/>
              <a:gd name="T27" fmla="*/ 521234 h 571"/>
              <a:gd name="T28" fmla="*/ 251999 w 622"/>
              <a:gd name="T29" fmla="*/ 589115 h 571"/>
              <a:gd name="T30" fmla="*/ 320726 w 622"/>
              <a:gd name="T31" fmla="*/ 626693 h 571"/>
              <a:gd name="T32" fmla="*/ 437966 w 622"/>
              <a:gd name="T33" fmla="*/ 684877 h 571"/>
              <a:gd name="T34" fmla="*/ 544426 w 622"/>
              <a:gd name="T35" fmla="*/ 692150 h 571"/>
              <a:gd name="T36" fmla="*/ 601024 w 622"/>
              <a:gd name="T37" fmla="*/ 688513 h 571"/>
              <a:gd name="T38" fmla="*/ 703441 w 622"/>
              <a:gd name="T39" fmla="*/ 654573 h 571"/>
              <a:gd name="T40" fmla="*/ 789687 w 622"/>
              <a:gd name="T41" fmla="*/ 601237 h 571"/>
              <a:gd name="T42" fmla="*/ 838200 w 622"/>
              <a:gd name="T43" fmla="*/ 524870 h 571"/>
              <a:gd name="T44" fmla="*/ 831462 w 622"/>
              <a:gd name="T45" fmla="*/ 461837 h 571"/>
              <a:gd name="T46" fmla="*/ 830114 w 622"/>
              <a:gd name="T47" fmla="*/ 397592 h 571"/>
              <a:gd name="T48" fmla="*/ 816639 w 622"/>
              <a:gd name="T49" fmla="*/ 335772 h 571"/>
              <a:gd name="T50" fmla="*/ 770821 w 622"/>
              <a:gd name="T51" fmla="*/ 219403 h 571"/>
              <a:gd name="T52" fmla="*/ 725003 w 622"/>
              <a:gd name="T53" fmla="*/ 163643 h 571"/>
              <a:gd name="T54" fmla="*/ 646842 w 622"/>
              <a:gd name="T55" fmla="*/ 104247 h 571"/>
              <a:gd name="T56" fmla="*/ 586201 w 622"/>
              <a:gd name="T57" fmla="*/ 77579 h 571"/>
              <a:gd name="T58" fmla="*/ 536340 w 622"/>
              <a:gd name="T59" fmla="*/ 47275 h 571"/>
              <a:gd name="T60" fmla="*/ 485132 w 622"/>
              <a:gd name="T61" fmla="*/ 33941 h 571"/>
              <a:gd name="T62" fmla="*/ 393496 w 622"/>
              <a:gd name="T63" fmla="*/ 15758 h 571"/>
              <a:gd name="T64" fmla="*/ 324769 w 622"/>
              <a:gd name="T65" fmla="*/ 32729 h 571"/>
              <a:gd name="T66" fmla="*/ 183272 w 622"/>
              <a:gd name="T67" fmla="*/ 198796 h 57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622" h="571">
                <a:moveTo>
                  <a:pt x="580" y="0"/>
                </a:moveTo>
                <a:lnTo>
                  <a:pt x="241" y="27"/>
                </a:lnTo>
                <a:lnTo>
                  <a:pt x="163" y="20"/>
                </a:lnTo>
                <a:lnTo>
                  <a:pt x="113" y="34"/>
                </a:lnTo>
                <a:lnTo>
                  <a:pt x="76" y="57"/>
                </a:lnTo>
                <a:lnTo>
                  <a:pt x="85" y="55"/>
                </a:lnTo>
                <a:lnTo>
                  <a:pt x="25" y="126"/>
                </a:lnTo>
                <a:lnTo>
                  <a:pt x="7" y="158"/>
                </a:lnTo>
                <a:lnTo>
                  <a:pt x="0" y="197"/>
                </a:lnTo>
                <a:lnTo>
                  <a:pt x="6" y="249"/>
                </a:lnTo>
                <a:lnTo>
                  <a:pt x="24" y="293"/>
                </a:lnTo>
                <a:lnTo>
                  <a:pt x="40" y="320"/>
                </a:lnTo>
                <a:lnTo>
                  <a:pt x="85" y="388"/>
                </a:lnTo>
                <a:lnTo>
                  <a:pt x="129" y="430"/>
                </a:lnTo>
                <a:lnTo>
                  <a:pt x="187" y="486"/>
                </a:lnTo>
                <a:lnTo>
                  <a:pt x="238" y="517"/>
                </a:lnTo>
                <a:lnTo>
                  <a:pt x="325" y="565"/>
                </a:lnTo>
                <a:lnTo>
                  <a:pt x="404" y="571"/>
                </a:lnTo>
                <a:lnTo>
                  <a:pt x="446" y="568"/>
                </a:lnTo>
                <a:lnTo>
                  <a:pt x="522" y="540"/>
                </a:lnTo>
                <a:lnTo>
                  <a:pt x="586" y="496"/>
                </a:lnTo>
                <a:lnTo>
                  <a:pt x="622" y="433"/>
                </a:lnTo>
                <a:lnTo>
                  <a:pt x="617" y="381"/>
                </a:lnTo>
                <a:lnTo>
                  <a:pt x="616" y="328"/>
                </a:lnTo>
                <a:lnTo>
                  <a:pt x="606" y="277"/>
                </a:lnTo>
                <a:lnTo>
                  <a:pt x="572" y="181"/>
                </a:lnTo>
                <a:lnTo>
                  <a:pt x="538" y="135"/>
                </a:lnTo>
                <a:lnTo>
                  <a:pt x="480" y="86"/>
                </a:lnTo>
                <a:lnTo>
                  <a:pt x="435" y="64"/>
                </a:lnTo>
                <a:lnTo>
                  <a:pt x="398" y="39"/>
                </a:lnTo>
                <a:lnTo>
                  <a:pt x="360" y="28"/>
                </a:lnTo>
                <a:lnTo>
                  <a:pt x="292" y="13"/>
                </a:lnTo>
                <a:lnTo>
                  <a:pt x="241" y="27"/>
                </a:lnTo>
                <a:lnTo>
                  <a:pt x="136" y="164"/>
                </a:lnTo>
              </a:path>
            </a:pathLst>
          </a:custGeom>
          <a:noFill/>
          <a:ln w="57150" cmpd="sng">
            <a:solidFill>
              <a:srgbClr val="CCFF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7" name="Line 7"/>
          <p:cNvSpPr>
            <a:spLocks noChangeShapeType="1"/>
          </p:cNvSpPr>
          <p:nvPr/>
        </p:nvSpPr>
        <p:spPr bwMode="auto">
          <a:xfrm>
            <a:off x="1625600" y="1155700"/>
            <a:ext cx="2070100" cy="114300"/>
          </a:xfrm>
          <a:prstGeom prst="line">
            <a:avLst/>
          </a:prstGeom>
          <a:noFill/>
          <a:ln w="57150">
            <a:solidFill>
              <a:srgbClr val="CCFF66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8" name="Text Box 8"/>
          <p:cNvSpPr txBox="1">
            <a:spLocks noChangeArrowheads="1"/>
          </p:cNvSpPr>
          <p:nvPr/>
        </p:nvSpPr>
        <p:spPr bwMode="auto">
          <a:xfrm>
            <a:off x="3547458" y="939800"/>
            <a:ext cx="2061783" cy="584775"/>
          </a:xfrm>
          <a:prstGeom prst="rect">
            <a:avLst/>
          </a:prstGeom>
          <a:solidFill>
            <a:srgbClr val="CC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sz="1600" b="1" dirty="0">
                <a:latin typeface="Times New Roman" pitchFamily="18" charset="0"/>
              </a:rPr>
              <a:t>Under Results</a:t>
            </a:r>
          </a:p>
          <a:p>
            <a:pPr algn="ctr"/>
            <a:r>
              <a:rPr lang="en-US" sz="1600" b="1" dirty="0">
                <a:latin typeface="Times New Roman" pitchFamily="18" charset="0"/>
              </a:rPr>
              <a:t>specify Phase Plot 2D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687513" y="6088063"/>
            <a:ext cx="4819650" cy="5842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600" dirty="0">
                <a:latin typeface="+mj-lt"/>
              </a:rPr>
              <a:t>Because of this new command, x and y are shown </a:t>
            </a:r>
          </a:p>
          <a:p>
            <a:pPr algn="ctr">
              <a:defRPr/>
            </a:pPr>
            <a:r>
              <a:rPr lang="en-US" sz="1600" dirty="0">
                <a:latin typeface="+mj-lt"/>
              </a:rPr>
              <a:t>(need to run the program again, before x and y show up)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192338" y="2590800"/>
            <a:ext cx="5808662" cy="321786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825" y="2736850"/>
            <a:ext cx="5133975" cy="291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202" name="Freeform 3"/>
          <p:cNvSpPr>
            <a:spLocks/>
          </p:cNvSpPr>
          <p:nvPr/>
        </p:nvSpPr>
        <p:spPr bwMode="auto">
          <a:xfrm>
            <a:off x="1295400" y="2971800"/>
            <a:ext cx="1365250" cy="2735263"/>
          </a:xfrm>
          <a:custGeom>
            <a:avLst/>
            <a:gdLst>
              <a:gd name="T0" fmla="*/ 0 w 997"/>
              <a:gd name="T1" fmla="*/ 2735263 h 2103"/>
              <a:gd name="T2" fmla="*/ 1365250 w 997"/>
              <a:gd name="T3" fmla="*/ 0 h 2103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997" h="2103">
                <a:moveTo>
                  <a:pt x="0" y="2103"/>
                </a:moveTo>
                <a:lnTo>
                  <a:pt x="997" y="0"/>
                </a:lnTo>
              </a:path>
            </a:pathLst>
          </a:custGeom>
          <a:noFill/>
          <a:ln w="57150" cmpd="sng">
            <a:solidFill>
              <a:srgbClr val="FF33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03" name="Line 4"/>
          <p:cNvSpPr>
            <a:spLocks noChangeShapeType="1"/>
          </p:cNvSpPr>
          <p:nvPr/>
        </p:nvSpPr>
        <p:spPr bwMode="auto">
          <a:xfrm flipV="1">
            <a:off x="1619250" y="5334000"/>
            <a:ext cx="5619750" cy="65405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04" name="TextBox 14"/>
          <p:cNvSpPr txBox="1">
            <a:spLocks noChangeArrowheads="1"/>
          </p:cNvSpPr>
          <p:nvPr/>
        </p:nvSpPr>
        <p:spPr bwMode="auto">
          <a:xfrm>
            <a:off x="3551238" y="304800"/>
            <a:ext cx="20447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b="1"/>
              <a:t>Phase Plane Plot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54" b="5930"/>
          <a:stretch>
            <a:fillRect/>
          </a:stretch>
        </p:blipFill>
        <p:spPr bwMode="auto">
          <a:xfrm>
            <a:off x="393700" y="914400"/>
            <a:ext cx="8351838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1579563" y="930275"/>
            <a:ext cx="554037" cy="38100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3305175" y="1131018"/>
            <a:ext cx="1586460" cy="338554"/>
          </a:xfrm>
          <a:prstGeom prst="rect">
            <a:avLst/>
          </a:prstGeom>
          <a:solidFill>
            <a:srgbClr val="FFCCCC"/>
          </a:solidFill>
          <a:ln w="28575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600" dirty="0">
                <a:latin typeface="Times New Roman" pitchFamily="18" charset="0"/>
              </a:rPr>
              <a:t>“Tiled” windows</a:t>
            </a:r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>
            <a:off x="2133600" y="1143000"/>
            <a:ext cx="1168400" cy="168275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2" name="TextBox 7"/>
          <p:cNvSpPr txBox="1">
            <a:spLocks noChangeArrowheads="1"/>
          </p:cNvSpPr>
          <p:nvPr/>
        </p:nvSpPr>
        <p:spPr bwMode="auto">
          <a:xfrm>
            <a:off x="3582988" y="304800"/>
            <a:ext cx="19431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b="1"/>
              <a:t>Display Options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2_Default Design">
  <a:themeElements>
    <a:clrScheme name="2_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2_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703</TotalTime>
  <Words>958</Words>
  <Application>Microsoft Office PowerPoint</Application>
  <PresentationFormat>On-screen Show (4:3)</PresentationFormat>
  <Paragraphs>285</Paragraphs>
  <Slides>26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26</vt:i4>
      </vt:variant>
    </vt:vector>
  </HeadingPairs>
  <TitlesOfParts>
    <vt:vector size="38" baseType="lpstr">
      <vt:lpstr>Aptos</vt:lpstr>
      <vt:lpstr>Arial</vt:lpstr>
      <vt:lpstr>Arial Black</vt:lpstr>
      <vt:lpstr>Calibri</vt:lpstr>
      <vt:lpstr>Courier New</vt:lpstr>
      <vt:lpstr>Impact</vt:lpstr>
      <vt:lpstr>Symbol</vt:lpstr>
      <vt:lpstr>Times New Roman</vt:lpstr>
      <vt:lpstr>2_Default Design</vt:lpstr>
      <vt:lpstr>Clip</vt:lpstr>
      <vt:lpstr>Picture</vt:lpstr>
      <vt:lpstr>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Georgia Institute of Technology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Eberhard Voit</dc:creator>
  <cp:lastModifiedBy>Voit, Eberhard O</cp:lastModifiedBy>
  <cp:revision>43</cp:revision>
  <dcterms:created xsi:type="dcterms:W3CDTF">2005-11-18T17:21:53Z</dcterms:created>
  <dcterms:modified xsi:type="dcterms:W3CDTF">2024-05-28T07:41:29Z</dcterms:modified>
</cp:coreProperties>
</file>